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46"/>
  </p:notesMasterIdLst>
  <p:sldIdLst>
    <p:sldId id="256" r:id="rId2"/>
    <p:sldId id="302" r:id="rId3"/>
    <p:sldId id="258" r:id="rId4"/>
    <p:sldId id="259" r:id="rId5"/>
    <p:sldId id="260" r:id="rId6"/>
    <p:sldId id="303" r:id="rId7"/>
    <p:sldId id="284" r:id="rId8"/>
    <p:sldId id="285" r:id="rId9"/>
    <p:sldId id="286" r:id="rId10"/>
    <p:sldId id="287" r:id="rId11"/>
    <p:sldId id="288" r:id="rId12"/>
    <p:sldId id="289" r:id="rId13"/>
    <p:sldId id="290" r:id="rId14"/>
    <p:sldId id="291" r:id="rId15"/>
    <p:sldId id="292" r:id="rId16"/>
    <p:sldId id="293" r:id="rId17"/>
    <p:sldId id="294" r:id="rId18"/>
    <p:sldId id="305" r:id="rId19"/>
    <p:sldId id="296" r:id="rId20"/>
    <p:sldId id="297" r:id="rId21"/>
    <p:sldId id="298" r:id="rId22"/>
    <p:sldId id="299" r:id="rId23"/>
    <p:sldId id="300" r:id="rId24"/>
    <p:sldId id="328" r:id="rId25"/>
    <p:sldId id="304" r:id="rId26"/>
    <p:sldId id="263" r:id="rId27"/>
    <p:sldId id="264" r:id="rId28"/>
    <p:sldId id="265" r:id="rId29"/>
    <p:sldId id="266" r:id="rId30"/>
    <p:sldId id="267" r:id="rId31"/>
    <p:sldId id="268" r:id="rId32"/>
    <p:sldId id="269" r:id="rId33"/>
    <p:sldId id="270" r:id="rId34"/>
    <p:sldId id="271" r:id="rId35"/>
    <p:sldId id="272" r:id="rId36"/>
    <p:sldId id="301" r:id="rId37"/>
    <p:sldId id="275" r:id="rId38"/>
    <p:sldId id="276" r:id="rId39"/>
    <p:sldId id="277" r:id="rId40"/>
    <p:sldId id="281" r:id="rId41"/>
    <p:sldId id="282" r:id="rId42"/>
    <p:sldId id="278" r:id="rId43"/>
    <p:sldId id="279" r:id="rId44"/>
    <p:sldId id="280" r:id="rId45"/>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8" roundtripDataSignature="AMtx7miBA6WTsNMwrOVTL7rGEx2r46HbV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a:srgbClr val="FF9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28AE46-F226-4C8C-AD2C-C5F7A9B23D31}">
  <a:tblStyle styleId="{5928AE46-F226-4C8C-AD2C-C5F7A9B23D3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67"/>
    <p:restoredTop sz="72871"/>
  </p:normalViewPr>
  <p:slideViewPr>
    <p:cSldViewPr snapToGrid="0" snapToObjects="1">
      <p:cViewPr varScale="1">
        <p:scale>
          <a:sx n="128" d="100"/>
          <a:sy n="128" d="100"/>
        </p:scale>
        <p:origin x="3112" y="184"/>
      </p:cViewPr>
      <p:guideLst/>
    </p:cSldViewPr>
  </p:slideViewPr>
  <p:notesTextViewPr>
    <p:cViewPr>
      <p:scale>
        <a:sx n="140" d="100"/>
        <a:sy n="14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customschemas.google.com/relationships/presentationmetadata" Target="metadata"/><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31" name="Google Shape;31;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10: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64" name="Google Shape;264;p1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11: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71" name="Google Shape;271;p1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13: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78" name="Google Shape;278;p1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1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85" name="Google Shape;285;p1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15: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92" name="Google Shape;292;p1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16: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99" name="Google Shape;299;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17: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06" name="Google Shape;306;p1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6: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13" name="Google Shape;313;p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5: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36" name="Google Shape;236;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08452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18: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27" name="Google Shape;327;p1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5: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36" name="Google Shape;236;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4680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19: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34" name="Google Shape;334;p1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p20: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41" name="Google Shape;341;p2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Google Shape;347;p21: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48" name="Google Shape;348;p2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55: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55" name="Google Shape;355;p5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5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280" name="Google Shape;280;p5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337538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5: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36" name="Google Shape;236;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587911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11: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81" name="Google Shape;81;p1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3: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88" name="Google Shape;88;p1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1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01" name="Google Shape;101;p1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5: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dirty="0"/>
          </a:p>
        </p:txBody>
      </p:sp>
      <p:sp>
        <p:nvSpPr>
          <p:cNvPr id="139" name="Google Shape;139;p1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 name="Google Shape;44;p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45" name="Google Shape;45;p5: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3</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48" name="Google Shape;148;p16: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30</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62" name="Google Shape;162;p17: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31</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8: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r>
              <a:rPr lang="en-US"/>
              <a:t>Seems trivial, but this is really what the compiler code is. We think about what is the code that each node is generating, and then based on that information that we have, we go ahead and generate that code. When you are complete, hopefully each AST node feels easier to reason about than at first.</a:t>
            </a:r>
            <a:endParaRPr/>
          </a:p>
        </p:txBody>
      </p:sp>
      <p:sp>
        <p:nvSpPr>
          <p:cNvPr id="178" name="Google Shape;178;p1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3" name="Google Shape;193;p1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94" name="Google Shape;194;p19: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33</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20: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r>
              <a:rPr lang="en-US"/>
              <a:t>First piece of buggy code. Two, to be exact. Not what plus should be. Hint. </a:t>
            </a:r>
            <a:endParaRPr/>
          </a:p>
        </p:txBody>
      </p:sp>
      <p:sp>
        <p:nvSpPr>
          <p:cNvPr id="211" name="Google Shape;211;p2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4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8" name="Google Shape;218;p4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19" name="Google Shape;219;p4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35</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1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7" name="Google Shape;237;p1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38" name="Google Shape;238;p10: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36</a:t>
            </a:fld>
            <a:endParaRPr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309685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5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2" name="Google Shape;252;p5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53" name="Google Shape;253;p55: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37</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5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0" name="Google Shape;260;p5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61" name="Google Shape;261;p59: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38</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6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8" name="Google Shape;268;p6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69" name="Google Shape;269;p60: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39</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2" name="Google Shape;52;p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3" name="Google Shape;53;p6: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4</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p61: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96" name="Google Shape;296;p6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62: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03" name="Google Shape;303;p6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63: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276" name="Google Shape;276;p6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6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282" name="Google Shape;282;p6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65: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289" name="Google Shape;289;p6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7: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0" name="Google Shape;60;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5: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36" name="Google Shape;236;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19386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7: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43" name="Google Shape;243;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8: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250" name="Google Shape;250;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9: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457200" lvl="0" indent="-317500" algn="l" rtl="0">
              <a:spcBef>
                <a:spcPts val="0"/>
              </a:spcBef>
              <a:spcAft>
                <a:spcPts val="0"/>
              </a:spcAft>
              <a:buSzPts val="1400"/>
              <a:buChar char="●"/>
            </a:pPr>
            <a:r>
              <a:rPr lang="en-US"/>
              <a:t>Unideal, seemingly harmless interactions that are repeated can become frustrating</a:t>
            </a:r>
            <a:endParaRPr/>
          </a:p>
          <a:p>
            <a:pPr marL="457200" lvl="0" indent="-317500" algn="l" rtl="0">
              <a:spcBef>
                <a:spcPts val="0"/>
              </a:spcBef>
              <a:spcAft>
                <a:spcPts val="0"/>
              </a:spcAft>
              <a:buSzPts val="1400"/>
              <a:buChar char="●"/>
            </a:pPr>
            <a:r>
              <a:rPr lang="en-US"/>
              <a:t>Unwelcome in society. Adds up. How can we create more positive reactions?</a:t>
            </a:r>
            <a:endParaRPr/>
          </a:p>
          <a:p>
            <a:pPr marL="457200" lvl="0" indent="-317500" algn="l" rtl="0">
              <a:spcBef>
                <a:spcPts val="0"/>
              </a:spcBef>
              <a:spcAft>
                <a:spcPts val="0"/>
              </a:spcAft>
              <a:buSzPts val="1400"/>
              <a:buChar char="●"/>
            </a:pPr>
            <a:r>
              <a:rPr lang="en-US"/>
              <a:t>What accountability should there be? </a:t>
            </a:r>
            <a:endParaRPr/>
          </a:p>
        </p:txBody>
      </p:sp>
      <p:sp>
        <p:nvSpPr>
          <p:cNvPr id="257" name="Google Shape;257;p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23"/>
          <p:cNvSpPr/>
          <p:nvPr/>
        </p:nvSpPr>
        <p:spPr>
          <a:xfrm>
            <a:off x="0" y="233913"/>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19" name="Google Shape;19;p23"/>
          <p:cNvSpPr txBox="1">
            <a:spLocks noGrp="1"/>
          </p:cNvSpPr>
          <p:nvPr>
            <p:ph type="ctrTitle"/>
          </p:nvPr>
        </p:nvSpPr>
        <p:spPr>
          <a:xfrm>
            <a:off x="685800" y="2043587"/>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3"/>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1" name="Google Shape;21;p23"/>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2" name="Google Shape;22;p23"/>
          <p:cNvPicPr preferRelativeResize="0"/>
          <p:nvPr/>
        </p:nvPicPr>
        <p:blipFill rotWithShape="1">
          <a:blip r:embed="rId3">
            <a:alphaModFix/>
          </a:blip>
          <a:srcRect/>
          <a:stretch/>
        </p:blipFill>
        <p:spPr>
          <a:xfrm>
            <a:off x="152400" y="6590918"/>
            <a:ext cx="2150721" cy="169037"/>
          </a:xfrm>
          <a:prstGeom prst="rect">
            <a:avLst/>
          </a:prstGeom>
          <a:noFill/>
          <a:ln>
            <a:noFill/>
          </a:ln>
        </p:spPr>
      </p:pic>
      <p:sp>
        <p:nvSpPr>
          <p:cNvPr id="23" name="Google Shape;23;p23"/>
          <p:cNvSpPr txBox="1"/>
          <p:nvPr/>
        </p:nvSpPr>
        <p:spPr>
          <a:xfrm>
            <a:off x="685800" y="664882"/>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Spring 2022</a:t>
            </a:r>
            <a:endParaRPr sz="1400" b="0" i="0" u="none" strike="noStrike" cap="none" dirty="0">
              <a:solidFill>
                <a:srgbClr val="000000"/>
              </a:solidFill>
              <a:latin typeface="Arial"/>
              <a:ea typeface="Arial"/>
              <a:cs typeface="Arial"/>
              <a:sym typeface="Arial"/>
            </a:endParaRPr>
          </a:p>
        </p:txBody>
      </p:sp>
      <p:sp>
        <p:nvSpPr>
          <p:cNvPr id="24" name="Google Shape;24;p23"/>
          <p:cNvSpPr txBox="1"/>
          <p:nvPr/>
        </p:nvSpPr>
        <p:spPr>
          <a:xfrm>
            <a:off x="685800" y="1214004"/>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9" name="Google Shape;13;p22">
            <a:extLst>
              <a:ext uri="{FF2B5EF4-FFF2-40B4-BE49-F238E27FC236}">
                <a16:creationId xmlns:a16="http://schemas.microsoft.com/office/drawing/2014/main" id="{70B23CF9-3F33-095B-1275-95DEB3617AE1}"/>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10" name="Google Shape;14;p22">
            <a:extLst>
              <a:ext uri="{FF2B5EF4-FFF2-40B4-BE49-F238E27FC236}">
                <a16:creationId xmlns:a16="http://schemas.microsoft.com/office/drawing/2014/main" id="{B1AD5605-812E-4338-6DA2-7CE605A67009}"/>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12" name="Google Shape;16;p22">
            <a:extLst>
              <a:ext uri="{FF2B5EF4-FFF2-40B4-BE49-F238E27FC236}">
                <a16:creationId xmlns:a16="http://schemas.microsoft.com/office/drawing/2014/main" id="{6AE7DDD6-A241-D30D-794E-674A23B993C4}"/>
              </a:ext>
            </a:extLst>
          </p:cNvPr>
          <p:cNvSpPr txBox="1"/>
          <p:nvPr userDrawn="1"/>
        </p:nvSpPr>
        <p:spPr>
          <a:xfrm>
            <a:off x="0" y="25342"/>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16: Stress &amp; Wellness &amp; Inclusive Design</a:t>
            </a:r>
          </a:p>
        </p:txBody>
      </p:sp>
      <p:sp>
        <p:nvSpPr>
          <p:cNvPr id="11" name="Google Shape;15;p22">
            <a:extLst>
              <a:ext uri="{FF2B5EF4-FFF2-40B4-BE49-F238E27FC236}">
                <a16:creationId xmlns:a16="http://schemas.microsoft.com/office/drawing/2014/main" id="{FF153116-12EF-C368-370B-C18E3679672A}"/>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2022</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9" name="Google Shape;13;p22">
            <a:extLst>
              <a:ext uri="{FF2B5EF4-FFF2-40B4-BE49-F238E27FC236}">
                <a16:creationId xmlns:a16="http://schemas.microsoft.com/office/drawing/2014/main" id="{12C5A564-0B18-98A0-A97E-7A9C7AF202F1}"/>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17" name="Google Shape;14;p22">
            <a:extLst>
              <a:ext uri="{FF2B5EF4-FFF2-40B4-BE49-F238E27FC236}">
                <a16:creationId xmlns:a16="http://schemas.microsoft.com/office/drawing/2014/main" id="{3A7CFB89-E421-5A0F-F38E-101BDA299E3F}"/>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18" name="Google Shape;16;p22">
            <a:extLst>
              <a:ext uri="{FF2B5EF4-FFF2-40B4-BE49-F238E27FC236}">
                <a16:creationId xmlns:a16="http://schemas.microsoft.com/office/drawing/2014/main" id="{8CF559B1-1D65-5C87-66D9-23029C881DDA}"/>
              </a:ext>
            </a:extLst>
          </p:cNvPr>
          <p:cNvSpPr txBox="1"/>
          <p:nvPr userDrawn="1"/>
        </p:nvSpPr>
        <p:spPr>
          <a:xfrm>
            <a:off x="0" y="25342"/>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16: Stress &amp; Wellness &amp; Inclusive Design</a:t>
            </a:r>
          </a:p>
        </p:txBody>
      </p:sp>
      <p:sp>
        <p:nvSpPr>
          <p:cNvPr id="19" name="Google Shape;15;p22">
            <a:extLst>
              <a:ext uri="{FF2B5EF4-FFF2-40B4-BE49-F238E27FC236}">
                <a16:creationId xmlns:a16="http://schemas.microsoft.com/office/drawing/2014/main" id="{5CD80DE3-B8DE-DE39-C33A-3AE4D313A086}"/>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2022</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2"/>
        <p:cNvGrpSpPr/>
        <p:nvPr/>
      </p:nvGrpSpPr>
      <p:grpSpPr>
        <a:xfrm>
          <a:off x="0" y="0"/>
          <a:ext cx="0" cy="0"/>
          <a:chOff x="0" y="0"/>
          <a:chExt cx="0" cy="0"/>
        </a:xfrm>
      </p:grpSpPr>
      <p:sp>
        <p:nvSpPr>
          <p:cNvPr id="34" name="Google Shape;34;p1"/>
          <p:cNvSpPr txBox="1">
            <a:spLocks noGrp="1"/>
          </p:cNvSpPr>
          <p:nvPr>
            <p:ph type="subTitle" idx="1"/>
          </p:nvPr>
        </p:nvSpPr>
        <p:spPr>
          <a:xfrm>
            <a:off x="685800" y="5244056"/>
            <a:ext cx="7772400" cy="129277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40"/>
              <a:buNone/>
            </a:pPr>
            <a:r>
              <a:rPr lang="en-US" sz="2400" dirty="0"/>
              <a:t>Stress &amp; Wellness Discussion, Overview of Inclusive Design, Design Decisions in Computing, Project 8 Overview</a:t>
            </a:r>
            <a:endParaRPr sz="2400" dirty="0"/>
          </a:p>
        </p:txBody>
      </p:sp>
      <p:sp>
        <p:nvSpPr>
          <p:cNvPr id="7" name="Google Shape;40;p1">
            <a:extLst>
              <a:ext uri="{FF2B5EF4-FFF2-40B4-BE49-F238E27FC236}">
                <a16:creationId xmlns:a16="http://schemas.microsoft.com/office/drawing/2014/main" id="{5CAE6C7C-CD92-4DCB-2BAE-8230DF11E51F}"/>
              </a:ext>
            </a:extLst>
          </p:cNvPr>
          <p:cNvSpPr txBox="1">
            <a:spLocks/>
          </p:cNvSpPr>
          <p:nvPr/>
        </p:nvSpPr>
        <p:spPr>
          <a:xfrm>
            <a:off x="685800" y="2431662"/>
            <a:ext cx="7772400" cy="178911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rgbClr val="000000"/>
              </a:buClr>
              <a:buSzPts val="1400"/>
              <a:buFont typeface="Arial"/>
              <a:buNone/>
              <a:defRPr sz="60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r>
              <a:rPr lang="en-US" dirty="0"/>
              <a:t>Stress &amp; Wellness &amp; Inclusive Design</a:t>
            </a: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1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An Aside: Bias</a:t>
            </a:r>
            <a:endParaRPr/>
          </a:p>
        </p:txBody>
      </p:sp>
      <p:sp>
        <p:nvSpPr>
          <p:cNvPr id="267" name="Google Shape;267;p1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Biases are the beliefs we have, often formed by our experiences</a:t>
            </a:r>
            <a:endParaRPr dirty="0"/>
          </a:p>
          <a:p>
            <a:pPr marL="640080" lvl="1" indent="-283464" algn="l" rtl="0">
              <a:lnSpc>
                <a:spcPct val="110000"/>
              </a:lnSpc>
              <a:spcBef>
                <a:spcPts val="24"/>
              </a:spcBef>
              <a:spcAft>
                <a:spcPts val="0"/>
              </a:spcAft>
              <a:buSzPts val="2420"/>
              <a:buChar char="▪"/>
            </a:pPr>
            <a:r>
              <a:rPr lang="en-US" dirty="0"/>
              <a:t>Can be </a:t>
            </a:r>
            <a:r>
              <a:rPr lang="en-US" b="1" dirty="0"/>
              <a:t>explicit</a:t>
            </a:r>
            <a:r>
              <a:rPr lang="en-US" dirty="0"/>
              <a:t>: We consciously have a belief about something, and it may intentionally impact us</a:t>
            </a:r>
            <a:endParaRPr dirty="0"/>
          </a:p>
          <a:p>
            <a:pPr marL="640080" lvl="1" indent="-283464" algn="l" rtl="0">
              <a:lnSpc>
                <a:spcPct val="110000"/>
              </a:lnSpc>
              <a:spcBef>
                <a:spcPts val="24"/>
              </a:spcBef>
              <a:spcAft>
                <a:spcPts val="0"/>
              </a:spcAft>
              <a:buSzPts val="2420"/>
              <a:buChar char="▪"/>
            </a:pPr>
            <a:r>
              <a:rPr lang="en-US" dirty="0"/>
              <a:t>Can be </a:t>
            </a:r>
            <a:r>
              <a:rPr lang="en-US" b="1" dirty="0"/>
              <a:t>implicit</a:t>
            </a:r>
            <a:r>
              <a:rPr lang="en-US" dirty="0"/>
              <a:t>: Unconscious or impact us unintentionally</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We all have bias, and it is not inherently “good” or “bad”</a:t>
            </a:r>
            <a:endParaRPr dirty="0"/>
          </a:p>
          <a:p>
            <a:pPr marL="640080" lvl="1" indent="-283464" algn="l" rtl="0">
              <a:lnSpc>
                <a:spcPct val="110000"/>
              </a:lnSpc>
              <a:spcBef>
                <a:spcPts val="24"/>
              </a:spcBef>
              <a:spcAft>
                <a:spcPts val="0"/>
              </a:spcAft>
              <a:buSzPts val="2420"/>
              <a:buChar char="▪"/>
            </a:pPr>
            <a:r>
              <a:rPr lang="en-US" dirty="0"/>
              <a:t>Both potentially beneficial and potentially harmful consequences</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Eliminating bias is not a realistic goal</a:t>
            </a:r>
            <a:endParaRPr dirty="0"/>
          </a:p>
          <a:p>
            <a:pPr marL="640080" lvl="1" indent="-283464" algn="l" rtl="0">
              <a:lnSpc>
                <a:spcPct val="110000"/>
              </a:lnSpc>
              <a:spcBef>
                <a:spcPts val="24"/>
              </a:spcBef>
              <a:spcAft>
                <a:spcPts val="0"/>
              </a:spcAft>
              <a:buSzPts val="2420"/>
              <a:buChar char="▪"/>
            </a:pPr>
            <a:r>
              <a:rPr lang="en-US" dirty="0"/>
              <a:t>Attempting to mitigate negative consequences that come from bias is more realistic</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68" name="Google Shape;268;p1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10</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1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Designer’s Bias</a:t>
            </a:r>
            <a:endParaRPr/>
          </a:p>
        </p:txBody>
      </p:sp>
      <p:sp>
        <p:nvSpPr>
          <p:cNvPr id="274" name="Google Shape;274;p1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People often think of the “typical user” as someone who is similar to them or those they are close to</a:t>
            </a:r>
            <a:endParaRPr dirty="0"/>
          </a:p>
          <a:p>
            <a:pPr marL="640080" lvl="1" indent="-283464" algn="l" rtl="0">
              <a:lnSpc>
                <a:spcPct val="110000"/>
              </a:lnSpc>
              <a:spcBef>
                <a:spcPts val="24"/>
              </a:spcBef>
              <a:spcAft>
                <a:spcPts val="0"/>
              </a:spcAft>
              <a:buSzPts val="2420"/>
              <a:buChar char="▪"/>
            </a:pPr>
            <a:r>
              <a:rPr lang="en-US" dirty="0"/>
              <a:t>An example of the influence of their biases  </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Even if we try to think beyond what is familiar to us, it is unlikely we will remove bias from the design process</a:t>
            </a:r>
            <a:endParaRPr dirty="0"/>
          </a:p>
          <a:p>
            <a:pPr marL="640080" lvl="1" indent="-283464" algn="l" rtl="0">
              <a:lnSpc>
                <a:spcPct val="110000"/>
              </a:lnSpc>
              <a:spcBef>
                <a:spcPts val="24"/>
              </a:spcBef>
              <a:spcAft>
                <a:spcPts val="0"/>
              </a:spcAft>
              <a:buSzPts val="2420"/>
              <a:buChar char="▪"/>
            </a:pPr>
            <a:r>
              <a:rPr lang="en-US" dirty="0"/>
              <a:t>Opinions about what something “should” do are inherently biased</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Ideally, we would develop processes that mitigate the negative effects of biases as much as possible</a:t>
            </a:r>
            <a:endParaRPr dirty="0"/>
          </a:p>
          <a:p>
            <a:pPr marL="640080" lvl="1" indent="-283464" algn="l" rtl="0">
              <a:lnSpc>
                <a:spcPct val="110000"/>
              </a:lnSpc>
              <a:spcBef>
                <a:spcPts val="24"/>
              </a:spcBef>
              <a:spcAft>
                <a:spcPts val="0"/>
              </a:spcAft>
              <a:buSzPts val="2420"/>
              <a:buChar char="▪"/>
            </a:pPr>
            <a:r>
              <a:rPr lang="en-US" dirty="0"/>
              <a:t>Recall biases can be both known (explicit) and unknown (implicit)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75" name="Google Shape;275;p1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11</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4">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74">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1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Bias and Design</a:t>
            </a:r>
            <a:endParaRPr/>
          </a:p>
        </p:txBody>
      </p:sp>
      <p:sp>
        <p:nvSpPr>
          <p:cNvPr id="281" name="Google Shape;281;p13"/>
          <p:cNvSpPr txBox="1">
            <a:spLocks noGrp="1"/>
          </p:cNvSpPr>
          <p:nvPr>
            <p:ph type="body" idx="1"/>
          </p:nvPr>
        </p:nvSpPr>
        <p:spPr>
          <a:xfrm>
            <a:off x="396875" y="1362075"/>
            <a:ext cx="8263475"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Following slides include some ideas and frameworks people have come up with related to bias and design</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Not meant to be the most important ideas</a:t>
            </a:r>
            <a:endParaRPr dirty="0"/>
          </a:p>
          <a:p>
            <a:pPr marL="640080" lvl="1" indent="-283464" algn="l" rtl="0">
              <a:lnSpc>
                <a:spcPct val="110000"/>
              </a:lnSpc>
              <a:spcBef>
                <a:spcPts val="24"/>
              </a:spcBef>
              <a:spcAft>
                <a:spcPts val="0"/>
              </a:spcAft>
              <a:buSzPts val="2420"/>
              <a:buChar char="▪"/>
            </a:pPr>
            <a:r>
              <a:rPr lang="en-US" dirty="0"/>
              <a:t>Think of it more as a few reference points that you can learn more about beyond this lecture</a:t>
            </a:r>
            <a:endParaRPr dirty="0"/>
          </a:p>
          <a:p>
            <a:pPr marL="640080" lvl="1" indent="-283464" algn="l" rtl="0">
              <a:lnSpc>
                <a:spcPct val="110000"/>
              </a:lnSpc>
              <a:spcBef>
                <a:spcPts val="24"/>
              </a:spcBef>
              <a:spcAft>
                <a:spcPts val="0"/>
              </a:spcAft>
              <a:buSzPts val="2420"/>
              <a:buChar char="▪"/>
            </a:pPr>
            <a:r>
              <a:rPr lang="en-US" dirty="0"/>
              <a:t>Discussions about bias and design are very nuanced and constantly evolving</a:t>
            </a:r>
            <a:endParaRPr dirty="0"/>
          </a:p>
          <a:p>
            <a:pPr marL="640080" lvl="0" indent="0" algn="l" rtl="0">
              <a:lnSpc>
                <a:spcPct val="110000"/>
              </a:lnSpc>
              <a:spcBef>
                <a:spcPts val="24"/>
              </a:spcBef>
              <a:spcAft>
                <a:spcPts val="0"/>
              </a:spcAft>
              <a:buNone/>
            </a:pPr>
            <a:endParaRPr dirty="0"/>
          </a:p>
          <a:p>
            <a:pPr marL="347472" lvl="0" indent="-347472" algn="l" rtl="0">
              <a:lnSpc>
                <a:spcPct val="110000"/>
              </a:lnSpc>
              <a:spcBef>
                <a:spcPts val="440"/>
              </a:spcBef>
              <a:spcAft>
                <a:spcPts val="0"/>
              </a:spcAft>
              <a:buSzPts val="2080"/>
              <a:buFont typeface="Noto Sans Symbols"/>
              <a:buChar char="❖"/>
            </a:pPr>
            <a:r>
              <a:rPr lang="en-US" dirty="0"/>
              <a:t>None of these ideas and frameworks solves these issues</a:t>
            </a:r>
            <a:endParaRPr dirty="0"/>
          </a:p>
          <a:p>
            <a:pPr marL="640080" lvl="1" indent="-283464" algn="l" rtl="0">
              <a:lnSpc>
                <a:spcPct val="110000"/>
              </a:lnSpc>
              <a:spcBef>
                <a:spcPts val="24"/>
              </a:spcBef>
              <a:spcAft>
                <a:spcPts val="0"/>
              </a:spcAft>
              <a:buSzPts val="2420"/>
              <a:buChar char="▪"/>
            </a:pPr>
            <a:r>
              <a:rPr lang="en-US" dirty="0"/>
              <a:t>But they can be used to think about them and build better practices</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82" name="Google Shape;282;p1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12</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8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1">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1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Universal Design</a:t>
            </a:r>
            <a:endParaRPr/>
          </a:p>
        </p:txBody>
      </p:sp>
      <p:sp>
        <p:nvSpPr>
          <p:cNvPr id="288" name="Google Shape;288;p1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Big idea: design things that can be used by as many people as easily as possible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Designing things that work well for a wide range of people includes those who might usually be excluded</a:t>
            </a:r>
            <a:endParaRPr dirty="0"/>
          </a:p>
          <a:p>
            <a:pPr marL="640080" lvl="1" indent="-283464" algn="l" rtl="0">
              <a:lnSpc>
                <a:spcPct val="110000"/>
              </a:lnSpc>
              <a:spcBef>
                <a:spcPts val="24"/>
              </a:spcBef>
              <a:spcAft>
                <a:spcPts val="0"/>
              </a:spcAft>
              <a:buSzPts val="2420"/>
              <a:buChar char="▪"/>
            </a:pPr>
            <a:r>
              <a:rPr lang="en-US" dirty="0"/>
              <a:t>For example: video captioning</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The process of including everyone leads us to better design</a:t>
            </a:r>
            <a:endParaRPr dirty="0"/>
          </a:p>
        </p:txBody>
      </p:sp>
      <p:sp>
        <p:nvSpPr>
          <p:cNvPr id="289" name="Google Shape;289;p1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8">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1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Inclusive Design</a:t>
            </a:r>
            <a:endParaRPr/>
          </a:p>
        </p:txBody>
      </p:sp>
      <p:sp>
        <p:nvSpPr>
          <p:cNvPr id="295" name="Google Shape;295;p1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Including as diverse a range of perspectives when designing something as possible</a:t>
            </a:r>
            <a:endParaRPr dirty="0"/>
          </a:p>
          <a:p>
            <a:pPr marL="640080" lvl="1" indent="-283464" algn="l" rtl="0">
              <a:lnSpc>
                <a:spcPct val="110000"/>
              </a:lnSpc>
              <a:spcBef>
                <a:spcPts val="24"/>
              </a:spcBef>
              <a:spcAft>
                <a:spcPts val="0"/>
              </a:spcAft>
              <a:buSzPts val="2420"/>
              <a:buChar char="▪"/>
            </a:pPr>
            <a:r>
              <a:rPr lang="en-US" dirty="0"/>
              <a:t>Similar to universal design, but you may offer different solutions for different types of people (rather than one solution for all)</a:t>
            </a:r>
            <a:endParaRPr dirty="0"/>
          </a:p>
          <a:p>
            <a:pPr marL="640080" lvl="1" indent="-283464" algn="l" rtl="0">
              <a:lnSpc>
                <a:spcPct val="110000"/>
              </a:lnSpc>
              <a:spcBef>
                <a:spcPts val="24"/>
              </a:spcBef>
              <a:spcAft>
                <a:spcPts val="0"/>
              </a:spcAft>
              <a:buSzPts val="2420"/>
              <a:buChar char="▪"/>
            </a:pPr>
            <a:r>
              <a:rPr lang="en-US" dirty="0"/>
              <a:t>Including a diverse perspective does not just mean having a diverse team of people</a:t>
            </a:r>
            <a:endParaRPr dirty="0"/>
          </a:p>
          <a:p>
            <a:pPr marL="640080" lvl="1" indent="-283464" algn="l" rtl="0">
              <a:lnSpc>
                <a:spcPct val="110000"/>
              </a:lnSpc>
              <a:spcBef>
                <a:spcPts val="24"/>
              </a:spcBef>
              <a:spcAft>
                <a:spcPts val="0"/>
              </a:spcAft>
              <a:buSzPts val="2420"/>
              <a:buChar char="▪"/>
            </a:pPr>
            <a:r>
              <a:rPr lang="en-US" dirty="0"/>
              <a:t>It means valuing a diversity of opinions and experiences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If we prioritize diverse perspectives, especially those that have been typically excluded, it will lead to things that benefit more people</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96" name="Google Shape;296;p1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Affordance Theory</a:t>
            </a:r>
            <a:endParaRPr/>
          </a:p>
        </p:txBody>
      </p:sp>
      <p:sp>
        <p:nvSpPr>
          <p:cNvPr id="302" name="Google Shape;302;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Framework for thinking about things around us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Things provide different affordances to people</a:t>
            </a:r>
            <a:endParaRPr dirty="0"/>
          </a:p>
          <a:p>
            <a:pPr marL="640080" lvl="1" indent="-283464" algn="l" rtl="0">
              <a:lnSpc>
                <a:spcPct val="110000"/>
              </a:lnSpc>
              <a:spcBef>
                <a:spcPts val="24"/>
              </a:spcBef>
              <a:spcAft>
                <a:spcPts val="0"/>
              </a:spcAft>
              <a:buSzPts val="2420"/>
              <a:buChar char="▪"/>
            </a:pPr>
            <a:r>
              <a:rPr lang="en-US" dirty="0"/>
              <a:t>A way of defining what the capabilities of something are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Can group these affordances into different categories:</a:t>
            </a:r>
            <a:endParaRPr dirty="0"/>
          </a:p>
          <a:p>
            <a:pPr marL="640080" lvl="1" indent="-283464" algn="l" rtl="0">
              <a:lnSpc>
                <a:spcPct val="110000"/>
              </a:lnSpc>
              <a:spcBef>
                <a:spcPts val="24"/>
              </a:spcBef>
              <a:spcAft>
                <a:spcPts val="0"/>
              </a:spcAft>
              <a:buSzPts val="2420"/>
              <a:buChar char="▪"/>
            </a:pPr>
            <a:r>
              <a:rPr lang="en-US" dirty="0"/>
              <a:t>What affordances does someone think something provides them?</a:t>
            </a:r>
            <a:endParaRPr dirty="0"/>
          </a:p>
          <a:p>
            <a:pPr marL="640080" lvl="1" indent="-283464" algn="l" rtl="0">
              <a:lnSpc>
                <a:spcPct val="110000"/>
              </a:lnSpc>
              <a:spcBef>
                <a:spcPts val="24"/>
              </a:spcBef>
              <a:spcAft>
                <a:spcPts val="0"/>
              </a:spcAft>
              <a:buSzPts val="2420"/>
              <a:buChar char="▪"/>
            </a:pPr>
            <a:r>
              <a:rPr lang="en-US" dirty="0"/>
              <a:t>What affordances does something actually provide someone?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03" name="Google Shape;303;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1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Affordance Types</a:t>
            </a:r>
            <a:endParaRPr/>
          </a:p>
        </p:txBody>
      </p:sp>
      <p:sp>
        <p:nvSpPr>
          <p:cNvPr id="309" name="Google Shape;309;p17"/>
          <p:cNvSpPr txBox="1">
            <a:spLocks noGrp="1"/>
          </p:cNvSpPr>
          <p:nvPr>
            <p:ph type="body" idx="1"/>
          </p:nvPr>
        </p:nvSpPr>
        <p:spPr>
          <a:xfrm>
            <a:off x="396876" y="1362075"/>
            <a:ext cx="8137524"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b="1" dirty="0"/>
              <a:t>Perceptible affordance</a:t>
            </a:r>
            <a:r>
              <a:rPr lang="en-US" dirty="0"/>
              <a:t>: something does what someone thinks it can</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b="1" dirty="0"/>
              <a:t>Hidden affordance</a:t>
            </a:r>
            <a:r>
              <a:rPr lang="en-US" dirty="0"/>
              <a:t>: something does what someone thinks it can’t</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b="1" dirty="0"/>
              <a:t>False affordance</a:t>
            </a:r>
            <a:r>
              <a:rPr lang="en-US" dirty="0"/>
              <a:t>: something doesn’t do what someone thinks it can</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b="1" dirty="0"/>
              <a:t>Correct rejection</a:t>
            </a:r>
            <a:r>
              <a:rPr lang="en-US" dirty="0"/>
              <a:t>: something doesn’t do what someone thinks it can’t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10" name="Google Shape;310;p1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16</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Discussion of Design Principles in Practice</a:t>
            </a:r>
            <a:endParaRPr dirty="0"/>
          </a:p>
        </p:txBody>
      </p:sp>
      <p:sp>
        <p:nvSpPr>
          <p:cNvPr id="316" name="Google Shape;316;p6"/>
          <p:cNvSpPr txBox="1">
            <a:spLocks noGrp="1"/>
          </p:cNvSpPr>
          <p:nvPr>
            <p:ph type="body" idx="1"/>
          </p:nvPr>
        </p:nvSpPr>
        <p:spPr>
          <a:xfrm>
            <a:off x="396875" y="1362075"/>
            <a:ext cx="8263475" cy="4972050"/>
          </a:xfrm>
          <a:prstGeom prst="rect">
            <a:avLst/>
          </a:prstGeom>
          <a:noFill/>
          <a:ln>
            <a:noFill/>
          </a:ln>
        </p:spPr>
        <p:txBody>
          <a:bodyPr spcFirstLastPara="1" wrap="square" lIns="91425" tIns="45700" rIns="91425" bIns="45700" anchor="t" anchorCtr="0">
            <a:noAutofit/>
          </a:bodyPr>
          <a:lstStyle/>
          <a:p>
            <a:pPr marL="347472" lvl="0" indent="-347472" algn="l" rtl="0">
              <a:spcBef>
                <a:spcPts val="440"/>
              </a:spcBef>
              <a:spcAft>
                <a:spcPts val="0"/>
              </a:spcAft>
              <a:buSzPts val="2080"/>
              <a:buChar char="❖"/>
            </a:pPr>
            <a:r>
              <a:rPr lang="en-US" dirty="0"/>
              <a:t>What are some observations of design you have observed in the real world?</a:t>
            </a:r>
          </a:p>
          <a:p>
            <a:pPr marL="347472" lvl="0" indent="-347472" algn="l" rtl="0">
              <a:spcBef>
                <a:spcPts val="440"/>
              </a:spcBef>
              <a:spcAft>
                <a:spcPts val="0"/>
              </a:spcAft>
              <a:buSzPts val="2080"/>
              <a:buChar char="❖"/>
            </a:pPr>
            <a:endParaRPr lang="en-US" dirty="0"/>
          </a:p>
          <a:p>
            <a:pPr marL="347472" lvl="0" indent="-347472" algn="l" rtl="0">
              <a:spcBef>
                <a:spcPts val="440"/>
              </a:spcBef>
              <a:spcAft>
                <a:spcPts val="0"/>
              </a:spcAft>
              <a:buSzPts val="2080"/>
              <a:buChar char="❖"/>
            </a:pPr>
            <a:r>
              <a:rPr lang="en-US" dirty="0"/>
              <a:t>What are some experiences you have had with technology that has privileged or discriminated against you?</a:t>
            </a:r>
          </a:p>
          <a:p>
            <a:pPr marL="347472" lvl="0" indent="-347472" algn="l" rtl="0">
              <a:spcBef>
                <a:spcPts val="440"/>
              </a:spcBef>
              <a:spcAft>
                <a:spcPts val="0"/>
              </a:spcAft>
              <a:buSzPts val="2080"/>
              <a:buChar char="❖"/>
            </a:pPr>
            <a:endParaRPr lang="en-US" dirty="0"/>
          </a:p>
          <a:p>
            <a:pPr marL="347472" lvl="0" indent="-347472" algn="l" rtl="0">
              <a:spcBef>
                <a:spcPts val="440"/>
              </a:spcBef>
              <a:spcAft>
                <a:spcPts val="0"/>
              </a:spcAft>
              <a:buSzPts val="2080"/>
              <a:buChar char="❖"/>
            </a:pPr>
            <a:r>
              <a:rPr lang="en-US" dirty="0"/>
              <a:t>How might you design these technologies differently to be more inclusive?</a:t>
            </a:r>
            <a:endParaRPr dirty="0"/>
          </a:p>
          <a:p>
            <a:pPr marL="132080" lvl="0" indent="0" algn="l" rtl="0">
              <a:lnSpc>
                <a:spcPct val="110000"/>
              </a:lnSpc>
              <a:spcBef>
                <a:spcPts val="440"/>
              </a:spcBef>
              <a:spcAft>
                <a:spcPts val="0"/>
              </a:spcAft>
              <a:buSzPts val="2080"/>
              <a:buFont typeface="Noto Sans Symbols"/>
              <a:buNone/>
            </a:pPr>
            <a:endParaRPr dirty="0"/>
          </a:p>
        </p:txBody>
      </p:sp>
      <p:sp>
        <p:nvSpPr>
          <p:cNvPr id="317" name="Google Shape;317;p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239" name="Google Shape;239;p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Stress &amp; Wellness Discussion</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Becoming Intentional about Wellness</a:t>
            </a:r>
            <a:endParaRPr dirty="0">
              <a:solidFill>
                <a:schemeClr val="tx1"/>
              </a:solidFill>
            </a:endParaRPr>
          </a:p>
          <a:p>
            <a:pPr marL="347472" lvl="0" indent="-215392" algn="l" rtl="0">
              <a:lnSpc>
                <a:spcPct val="110000"/>
              </a:lnSpc>
              <a:spcBef>
                <a:spcPts val="440"/>
              </a:spcBef>
              <a:spcAft>
                <a:spcPts val="0"/>
              </a:spcAft>
              <a:buSzPts val="2080"/>
              <a:buFont typeface="Noto Sans Symbols"/>
              <a:buNone/>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Overview of Inclusive Design</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Design Bias, Universal Design, Affordance Types</a:t>
            </a:r>
            <a:endParaRPr dirty="0">
              <a:solidFill>
                <a:schemeClr val="tx1"/>
              </a:solidFill>
            </a:endParaRPr>
          </a:p>
          <a:p>
            <a:pPr marL="356616" lvl="1" indent="0" algn="l" rtl="0">
              <a:lnSpc>
                <a:spcPct val="110000"/>
              </a:lnSpc>
              <a:spcBef>
                <a:spcPts val="24"/>
              </a:spcBef>
              <a:spcAft>
                <a:spcPts val="0"/>
              </a:spcAft>
              <a:buSzPts val="2420"/>
              <a:buNone/>
            </a:pPr>
            <a:endParaRPr lang="en-US" dirty="0">
              <a:solidFill>
                <a:schemeClr val="tx1"/>
              </a:solidFill>
            </a:endParaRPr>
          </a:p>
          <a:p>
            <a:pPr marL="347472" lvl="0" indent="-347472"/>
            <a:r>
              <a:rPr lang="en-US" b="1" dirty="0">
                <a:solidFill>
                  <a:srgbClr val="4B2A85"/>
                </a:solidFill>
              </a:rPr>
              <a:t>Design Decisions in Computing</a:t>
            </a:r>
          </a:p>
          <a:p>
            <a:pPr marL="640080" lvl="1" indent="-283464"/>
            <a:r>
              <a:rPr lang="en-US" b="1" dirty="0">
                <a:solidFill>
                  <a:srgbClr val="4B2A85"/>
                </a:solidFill>
              </a:rPr>
              <a:t>Accessibility, Technological Bias</a:t>
            </a:r>
          </a:p>
          <a:p>
            <a:pPr marL="640080" lvl="1" indent="-283464"/>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Project 8 Overview</a:t>
            </a:r>
          </a:p>
          <a:p>
            <a:pPr marL="640080" lvl="1" indent="-283464"/>
            <a:r>
              <a:rPr lang="en-US" dirty="0">
                <a:solidFill>
                  <a:schemeClr val="tx1"/>
                </a:solidFill>
              </a:rPr>
              <a:t>Number Literal Example, Micro Jack Specification Notes, Tips</a:t>
            </a:r>
          </a:p>
          <a:p>
            <a:pPr marL="347472" lvl="0" indent="-347472" algn="l" rtl="0">
              <a:lnSpc>
                <a:spcPct val="110000"/>
              </a:lnSpc>
              <a:spcBef>
                <a:spcPts val="440"/>
              </a:spcBef>
              <a:spcAft>
                <a:spcPts val="0"/>
              </a:spcAft>
              <a:buSzPts val="2080"/>
              <a:buFont typeface="Noto Sans Symbols"/>
              <a:buChar char="❖"/>
            </a:pPr>
            <a:endParaRPr dirty="0">
              <a:solidFill>
                <a:schemeClr val="tx1"/>
              </a:solidFill>
            </a:endParaRPr>
          </a:p>
        </p:txBody>
      </p:sp>
      <p:sp>
        <p:nvSpPr>
          <p:cNvPr id="240" name="Google Shape;240;p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18</a:t>
            </a:fld>
            <a:endParaRPr/>
          </a:p>
        </p:txBody>
      </p:sp>
    </p:spTree>
    <p:extLst>
      <p:ext uri="{BB962C8B-B14F-4D97-AF65-F5344CB8AC3E}">
        <p14:creationId xmlns:p14="http://schemas.microsoft.com/office/powerpoint/2010/main" val="325469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1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Design in Computing</a:t>
            </a:r>
            <a:endParaRPr dirty="0"/>
          </a:p>
        </p:txBody>
      </p:sp>
      <p:sp>
        <p:nvSpPr>
          <p:cNvPr id="330" name="Google Shape;330;p1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Design discussions are relevant to computing</a:t>
            </a:r>
            <a:endParaRPr dirty="0"/>
          </a:p>
          <a:p>
            <a:pPr marL="640080" lvl="1" indent="-283464" algn="l" rtl="0">
              <a:lnSpc>
                <a:spcPct val="110000"/>
              </a:lnSpc>
              <a:spcBef>
                <a:spcPts val="24"/>
              </a:spcBef>
              <a:spcAft>
                <a:spcPts val="0"/>
              </a:spcAft>
              <a:buSzPts val="2420"/>
              <a:buChar char="▪"/>
            </a:pPr>
            <a:r>
              <a:rPr lang="en-US" dirty="0"/>
              <a:t>Many were developed with design in mind</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Technology can be biased</a:t>
            </a:r>
            <a:endParaRPr dirty="0"/>
          </a:p>
          <a:p>
            <a:pPr marL="640080" lvl="1" indent="-283464" algn="l" rtl="0">
              <a:lnSpc>
                <a:spcPct val="110000"/>
              </a:lnSpc>
              <a:spcBef>
                <a:spcPts val="24"/>
              </a:spcBef>
              <a:spcAft>
                <a:spcPts val="0"/>
              </a:spcAft>
              <a:buSzPts val="2420"/>
              <a:buChar char="▪"/>
            </a:pPr>
            <a:r>
              <a:rPr lang="en-US" dirty="0"/>
              <a:t>Design is part of almost everything in computing</a:t>
            </a:r>
            <a:endParaRPr dirty="0"/>
          </a:p>
          <a:p>
            <a:pPr marL="640080" lvl="1" indent="-283464" algn="l" rtl="0">
              <a:lnSpc>
                <a:spcPct val="110000"/>
              </a:lnSpc>
              <a:spcBef>
                <a:spcPts val="24"/>
              </a:spcBef>
              <a:spcAft>
                <a:spcPts val="0"/>
              </a:spcAft>
              <a:buSzPts val="2420"/>
              <a:buChar char="▪"/>
            </a:pPr>
            <a:r>
              <a:rPr lang="en-US" dirty="0"/>
              <a:t>Our biases influence the design of things</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The computer science field generally lacks diversity, which can lead to many harmful designs</a:t>
            </a:r>
            <a:endParaRPr dirty="0"/>
          </a:p>
        </p:txBody>
      </p:sp>
      <p:sp>
        <p:nvSpPr>
          <p:cNvPr id="331" name="Google Shape;331;p1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19</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0">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0">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239" name="Google Shape;239;p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Stress &amp; Wellness Discussion</a:t>
            </a:r>
            <a:endParaRPr b="1" dirty="0">
              <a:solidFill>
                <a:srgbClr val="4B2A85"/>
              </a:solidFill>
            </a:endParaRPr>
          </a:p>
          <a:p>
            <a:pPr marL="640080" lvl="1" indent="-283464" algn="l" rtl="0">
              <a:lnSpc>
                <a:spcPct val="110000"/>
              </a:lnSpc>
              <a:spcBef>
                <a:spcPts val="24"/>
              </a:spcBef>
              <a:spcAft>
                <a:spcPts val="0"/>
              </a:spcAft>
              <a:buSzPts val="2420"/>
              <a:buChar char="▪"/>
            </a:pPr>
            <a:r>
              <a:rPr lang="en-US" b="1" dirty="0">
                <a:solidFill>
                  <a:srgbClr val="4B2A85"/>
                </a:solidFill>
              </a:rPr>
              <a:t>Becoming Intentional about Wellness</a:t>
            </a:r>
            <a:endParaRPr b="1" dirty="0">
              <a:solidFill>
                <a:srgbClr val="4B2A85"/>
              </a:solidFill>
            </a:endParaRPr>
          </a:p>
          <a:p>
            <a:pPr marL="347472" lvl="0" indent="-215392" algn="l" rtl="0">
              <a:lnSpc>
                <a:spcPct val="110000"/>
              </a:lnSpc>
              <a:spcBef>
                <a:spcPts val="440"/>
              </a:spcBef>
              <a:spcAft>
                <a:spcPts val="0"/>
              </a:spcAft>
              <a:buSzPts val="2080"/>
              <a:buFont typeface="Noto Sans Symbols"/>
              <a:buNone/>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Overview of Inclusive Design</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Design Bias, Universal Design, Affordance Types</a:t>
            </a:r>
            <a:endParaRPr dirty="0">
              <a:solidFill>
                <a:schemeClr val="tx1"/>
              </a:solidFill>
            </a:endParaRPr>
          </a:p>
          <a:p>
            <a:pPr marL="356616" lvl="1" indent="0" algn="l" rtl="0">
              <a:lnSpc>
                <a:spcPct val="110000"/>
              </a:lnSpc>
              <a:spcBef>
                <a:spcPts val="24"/>
              </a:spcBef>
              <a:spcAft>
                <a:spcPts val="0"/>
              </a:spcAft>
              <a:buSzPts val="2420"/>
              <a:buNone/>
            </a:pPr>
            <a:endParaRPr lang="en-US" dirty="0">
              <a:solidFill>
                <a:schemeClr val="tx1"/>
              </a:solidFill>
            </a:endParaRPr>
          </a:p>
          <a:p>
            <a:pPr marL="347472" lvl="0" indent="-347472"/>
            <a:r>
              <a:rPr lang="en-US" dirty="0">
                <a:solidFill>
                  <a:schemeClr val="tx1"/>
                </a:solidFill>
              </a:rPr>
              <a:t>Design Decisions in Computing</a:t>
            </a:r>
          </a:p>
          <a:p>
            <a:pPr marL="640080" lvl="1" indent="-283464"/>
            <a:r>
              <a:rPr lang="en-US" dirty="0">
                <a:solidFill>
                  <a:schemeClr val="tx1"/>
                </a:solidFill>
              </a:rPr>
              <a:t>Accessibility, Technological Bias</a:t>
            </a:r>
          </a:p>
          <a:p>
            <a:pPr marL="640080" lvl="1" indent="-283464"/>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Project 8 Overview</a:t>
            </a:r>
          </a:p>
          <a:p>
            <a:pPr marL="640080" lvl="1" indent="-283464"/>
            <a:r>
              <a:rPr lang="en-US" dirty="0">
                <a:solidFill>
                  <a:schemeClr val="tx1"/>
                </a:solidFill>
              </a:rPr>
              <a:t>Number Literal Example, Micro Jack Specification Notes, Tips</a:t>
            </a:r>
          </a:p>
          <a:p>
            <a:pPr marL="347472" lvl="0" indent="-347472" algn="l" rtl="0">
              <a:lnSpc>
                <a:spcPct val="110000"/>
              </a:lnSpc>
              <a:spcBef>
                <a:spcPts val="440"/>
              </a:spcBef>
              <a:spcAft>
                <a:spcPts val="0"/>
              </a:spcAft>
              <a:buSzPts val="2080"/>
              <a:buFont typeface="Noto Sans Symbols"/>
              <a:buChar char="❖"/>
            </a:pPr>
            <a:endParaRPr dirty="0">
              <a:solidFill>
                <a:schemeClr val="tx1"/>
              </a:solidFill>
            </a:endParaRPr>
          </a:p>
        </p:txBody>
      </p:sp>
      <p:sp>
        <p:nvSpPr>
          <p:cNvPr id="240" name="Google Shape;240;p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extLst>
      <p:ext uri="{BB962C8B-B14F-4D97-AF65-F5344CB8AC3E}">
        <p14:creationId xmlns:p14="http://schemas.microsoft.com/office/powerpoint/2010/main" val="383976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1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Design in Computing: Accessibility</a:t>
            </a:r>
            <a:endParaRPr/>
          </a:p>
        </p:txBody>
      </p:sp>
      <p:sp>
        <p:nvSpPr>
          <p:cNvPr id="337" name="Google Shape;337;p1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Many group so researchers focused on making technology more accessible for people</a:t>
            </a:r>
            <a:endParaRPr dirty="0"/>
          </a:p>
          <a:p>
            <a:pPr marL="640080" lvl="1" indent="-283464" algn="l" rtl="0">
              <a:lnSpc>
                <a:spcPct val="110000"/>
              </a:lnSpc>
              <a:spcBef>
                <a:spcPts val="24"/>
              </a:spcBef>
              <a:spcAft>
                <a:spcPts val="0"/>
              </a:spcAft>
              <a:buSzPts val="2420"/>
              <a:buChar char="▪"/>
            </a:pPr>
            <a:r>
              <a:rPr lang="en-US" dirty="0"/>
              <a:t>E.g., making web pages easily navigable for people who are blind</a:t>
            </a:r>
            <a:endParaRPr dirty="0"/>
          </a:p>
          <a:p>
            <a:pPr marL="640080" lvl="1" indent="-283464" algn="l" rtl="0">
              <a:lnSpc>
                <a:spcPct val="110000"/>
              </a:lnSpc>
              <a:spcBef>
                <a:spcPts val="24"/>
              </a:spcBef>
              <a:spcAft>
                <a:spcPts val="0"/>
              </a:spcAft>
              <a:buSzPts val="2420"/>
              <a:buChar char="▪"/>
            </a:pPr>
            <a:r>
              <a:rPr lang="en-US" dirty="0"/>
              <a:t>E.g., expanding internet access to remote populations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Connection: elements of both universal design and inclusive design</a:t>
            </a:r>
            <a:endParaRPr dirty="0"/>
          </a:p>
          <a:p>
            <a:pPr marL="640080" lvl="1" indent="-283464" algn="l" rtl="0">
              <a:lnSpc>
                <a:spcPct val="110000"/>
              </a:lnSpc>
              <a:spcBef>
                <a:spcPts val="24"/>
              </a:spcBef>
              <a:spcAft>
                <a:spcPts val="0"/>
              </a:spcAft>
              <a:buSzPts val="2420"/>
              <a:buChar char="▪"/>
            </a:pPr>
            <a:r>
              <a:rPr lang="en-US" dirty="0"/>
              <a:t>Universal design: Designing products that work for as many people as possible</a:t>
            </a:r>
            <a:endParaRPr dirty="0"/>
          </a:p>
          <a:p>
            <a:pPr marL="640080" lvl="1" indent="-283464" algn="l" rtl="0">
              <a:lnSpc>
                <a:spcPct val="110000"/>
              </a:lnSpc>
              <a:spcBef>
                <a:spcPts val="24"/>
              </a:spcBef>
              <a:spcAft>
                <a:spcPts val="0"/>
              </a:spcAft>
              <a:buSzPts val="2420"/>
              <a:buChar char="▪"/>
            </a:pPr>
            <a:r>
              <a:rPr lang="en-US" dirty="0"/>
              <a:t>Inclusive design: Including more perspectives in the design process, and potentially developing specific solutions aimed at including different groups of people</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38" name="Google Shape;338;p1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20</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2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Design in Computing: Technological Bias</a:t>
            </a:r>
            <a:endParaRPr dirty="0"/>
          </a:p>
        </p:txBody>
      </p:sp>
      <p:sp>
        <p:nvSpPr>
          <p:cNvPr id="344" name="Google Shape;344;p2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Research related to bias in AI/ML algorithms</a:t>
            </a:r>
            <a:endParaRPr dirty="0"/>
          </a:p>
          <a:p>
            <a:pPr marL="640080" lvl="1" indent="-283464" algn="l" rtl="0">
              <a:lnSpc>
                <a:spcPct val="110000"/>
              </a:lnSpc>
              <a:spcBef>
                <a:spcPts val="24"/>
              </a:spcBef>
              <a:spcAft>
                <a:spcPts val="0"/>
              </a:spcAft>
              <a:buSzPts val="2420"/>
              <a:buChar char="▪"/>
            </a:pPr>
            <a:r>
              <a:rPr lang="en-US" dirty="0" err="1"/>
              <a:t>E.g.,facial</a:t>
            </a:r>
            <a:r>
              <a:rPr lang="en-US" dirty="0"/>
              <a:t> recognition technology not working as well on people of color (trained on primarily white datasets)</a:t>
            </a:r>
            <a:endParaRPr dirty="0"/>
          </a:p>
          <a:p>
            <a:pPr marL="640080" lvl="1" indent="-283464" algn="l" rtl="0">
              <a:lnSpc>
                <a:spcPct val="110000"/>
              </a:lnSpc>
              <a:spcBef>
                <a:spcPts val="24"/>
              </a:spcBef>
              <a:spcAft>
                <a:spcPts val="0"/>
              </a:spcAft>
              <a:buSzPts val="2420"/>
              <a:buChar char="▪"/>
            </a:pPr>
            <a:r>
              <a:rPr lang="en-US" dirty="0"/>
              <a:t>E.g., racial bias in crime prediction algorithms (reflects the bias of our criminal justice system)</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These results biases reflect biased design decisions throughout development</a:t>
            </a:r>
            <a:endParaRPr dirty="0"/>
          </a:p>
          <a:p>
            <a:pPr marL="640080" lvl="1" indent="-283464" algn="l" rtl="0">
              <a:lnSpc>
                <a:spcPct val="110000"/>
              </a:lnSpc>
              <a:spcBef>
                <a:spcPts val="24"/>
              </a:spcBef>
              <a:spcAft>
                <a:spcPts val="0"/>
              </a:spcAft>
              <a:buSzPts val="2420"/>
              <a:buChar char="▪"/>
            </a:pPr>
            <a:r>
              <a:rPr lang="en-US" dirty="0"/>
              <a:t>Picking datasets biased towards certain communities</a:t>
            </a:r>
            <a:endParaRPr dirty="0"/>
          </a:p>
          <a:p>
            <a:pPr marL="640080" lvl="1" indent="-283464" algn="l" rtl="0">
              <a:lnSpc>
                <a:spcPct val="110000"/>
              </a:lnSpc>
              <a:spcBef>
                <a:spcPts val="24"/>
              </a:spcBef>
              <a:spcAft>
                <a:spcPts val="0"/>
              </a:spcAft>
              <a:buSzPts val="2420"/>
              <a:buChar char="▪"/>
            </a:pPr>
            <a:r>
              <a:rPr lang="en-US" dirty="0"/>
              <a:t>Testing applications in biased environments</a:t>
            </a:r>
            <a:endParaRPr dirty="0"/>
          </a:p>
          <a:p>
            <a:pPr marL="640080" lvl="1" indent="-283464" algn="l" rtl="0">
              <a:lnSpc>
                <a:spcPct val="110000"/>
              </a:lnSpc>
              <a:spcBef>
                <a:spcPts val="24"/>
              </a:spcBef>
              <a:spcAft>
                <a:spcPts val="0"/>
              </a:spcAft>
              <a:buSzPts val="2420"/>
              <a:buChar char="▪"/>
            </a:pPr>
            <a:r>
              <a:rPr lang="en-US" dirty="0"/>
              <a:t>Bias in what is prioritized within an algorithm</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45" name="Google Shape;345;p2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21</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4">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4">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49"/>
        <p:cNvGrpSpPr/>
        <p:nvPr/>
      </p:nvGrpSpPr>
      <p:grpSpPr>
        <a:xfrm>
          <a:off x="0" y="0"/>
          <a:ext cx="0" cy="0"/>
          <a:chOff x="0" y="0"/>
          <a:chExt cx="0" cy="0"/>
        </a:xfrm>
      </p:grpSpPr>
      <p:sp>
        <p:nvSpPr>
          <p:cNvPr id="350" name="Google Shape;350;p2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Moving Towards Inclusive Design</a:t>
            </a:r>
            <a:endParaRPr/>
          </a:p>
        </p:txBody>
      </p:sp>
      <p:sp>
        <p:nvSpPr>
          <p:cNvPr id="351" name="Google Shape;351;p21"/>
          <p:cNvSpPr txBox="1">
            <a:spLocks noGrp="1"/>
          </p:cNvSpPr>
          <p:nvPr>
            <p:ph type="body" idx="1"/>
          </p:nvPr>
        </p:nvSpPr>
        <p:spPr>
          <a:xfrm>
            <a:off x="396875" y="1362075"/>
            <a:ext cx="8498844"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Design is often categorized as being separate from other parts of the development process</a:t>
            </a:r>
            <a:endParaRPr dirty="0"/>
          </a:p>
          <a:p>
            <a:pPr marL="640080" lvl="1" indent="-283464" algn="l" rtl="0">
              <a:lnSpc>
                <a:spcPct val="110000"/>
              </a:lnSpc>
              <a:spcBef>
                <a:spcPts val="24"/>
              </a:spcBef>
              <a:spcAft>
                <a:spcPts val="0"/>
              </a:spcAft>
              <a:buSzPts val="2420"/>
              <a:buChar char="▪"/>
            </a:pPr>
            <a:r>
              <a:rPr lang="en-US" dirty="0"/>
              <a:t>Design occurs in every stage of product development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You can voice feedback and concerns in design</a:t>
            </a:r>
            <a:endParaRPr dirty="0"/>
          </a:p>
          <a:p>
            <a:pPr marL="640080" lvl="1" indent="-283464" algn="l" rtl="0">
              <a:lnSpc>
                <a:spcPct val="110000"/>
              </a:lnSpc>
              <a:spcBef>
                <a:spcPts val="24"/>
              </a:spcBef>
              <a:spcAft>
                <a:spcPts val="0"/>
              </a:spcAft>
              <a:buSzPts val="2420"/>
              <a:buChar char="▪"/>
            </a:pPr>
            <a:r>
              <a:rPr lang="en-US" dirty="0"/>
              <a:t>You are ultimately contributing to the design of it</a:t>
            </a:r>
            <a:endParaRPr dirty="0"/>
          </a:p>
          <a:p>
            <a:pPr marL="640080" lvl="1" indent="-283464" algn="l" rtl="0">
              <a:lnSpc>
                <a:spcPct val="110000"/>
              </a:lnSpc>
              <a:spcBef>
                <a:spcPts val="24"/>
              </a:spcBef>
              <a:spcAft>
                <a:spcPts val="0"/>
              </a:spcAft>
              <a:buSzPts val="2420"/>
              <a:buChar char="▪"/>
            </a:pPr>
            <a:r>
              <a:rPr lang="en-US" dirty="0"/>
              <a:t>What conversations already occur, then ask how we can do better</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Different vision of how to approach building technology</a:t>
            </a:r>
            <a:endParaRPr dirty="0"/>
          </a:p>
          <a:p>
            <a:pPr marL="640080" lvl="1" indent="-283464" algn="l" rtl="0">
              <a:lnSpc>
                <a:spcPct val="110000"/>
              </a:lnSpc>
              <a:spcBef>
                <a:spcPts val="24"/>
              </a:spcBef>
              <a:spcAft>
                <a:spcPts val="0"/>
              </a:spcAft>
              <a:buSzPts val="2420"/>
              <a:buChar char="▪"/>
            </a:pPr>
            <a:r>
              <a:rPr lang="en-US" dirty="0"/>
              <a:t>Slogan offered by </a:t>
            </a:r>
            <a:r>
              <a:rPr lang="en-US" dirty="0" err="1"/>
              <a:t>Animikii</a:t>
            </a:r>
            <a:r>
              <a:rPr lang="en-US" dirty="0"/>
              <a:t>: “Move slow and empower people”</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52" name="Google Shape;352;p2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22</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1">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1">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5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Moving Towards Inclusive Design</a:t>
            </a:r>
            <a:endParaRPr dirty="0"/>
          </a:p>
        </p:txBody>
      </p:sp>
      <p:sp>
        <p:nvSpPr>
          <p:cNvPr id="358" name="Google Shape;358;p5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Brief overview of design that only scratches the surface</a:t>
            </a:r>
            <a:endParaRPr dirty="0"/>
          </a:p>
          <a:p>
            <a:pPr marL="640080" lvl="0" indent="0" algn="l" rtl="0">
              <a:lnSpc>
                <a:spcPct val="110000"/>
              </a:lnSpc>
              <a:spcBef>
                <a:spcPts val="440"/>
              </a:spcBef>
              <a:spcAft>
                <a:spcPts val="0"/>
              </a:spcAft>
              <a:buNone/>
            </a:pPr>
            <a:endParaRPr dirty="0"/>
          </a:p>
          <a:p>
            <a:pPr marL="347472" lvl="0" indent="-347472" algn="l" rtl="0">
              <a:lnSpc>
                <a:spcPct val="110000"/>
              </a:lnSpc>
              <a:spcBef>
                <a:spcPts val="440"/>
              </a:spcBef>
              <a:spcAft>
                <a:spcPts val="0"/>
              </a:spcAft>
              <a:buSzPts val="2080"/>
              <a:buFont typeface="Noto Sans Symbols"/>
              <a:buChar char="❖"/>
            </a:pPr>
            <a:r>
              <a:rPr lang="en-US" dirty="0"/>
              <a:t>Entire fields and majors related to design and computing</a:t>
            </a:r>
            <a:endParaRPr dirty="0"/>
          </a:p>
          <a:p>
            <a:pPr marL="640080" lvl="1" indent="-283464" algn="l" rtl="0">
              <a:lnSpc>
                <a:spcPct val="110000"/>
              </a:lnSpc>
              <a:spcBef>
                <a:spcPts val="24"/>
              </a:spcBef>
              <a:spcAft>
                <a:spcPts val="0"/>
              </a:spcAft>
              <a:buSzPts val="2420"/>
              <a:buChar char="▪"/>
            </a:pPr>
            <a:r>
              <a:rPr lang="en-US" dirty="0"/>
              <a:t>Human Computer Interaction (HCI)</a:t>
            </a:r>
            <a:endParaRPr dirty="0"/>
          </a:p>
          <a:p>
            <a:pPr marL="640080" lvl="1" indent="-283464" algn="l" rtl="0">
              <a:lnSpc>
                <a:spcPct val="110000"/>
              </a:lnSpc>
              <a:spcBef>
                <a:spcPts val="24"/>
              </a:spcBef>
              <a:spcAft>
                <a:spcPts val="0"/>
              </a:spcAft>
              <a:buSzPts val="2420"/>
              <a:buChar char="▪"/>
            </a:pPr>
            <a:r>
              <a:rPr lang="en-US" dirty="0"/>
              <a:t>User Experience (UX/UI)</a:t>
            </a:r>
            <a:endParaRPr dirty="0"/>
          </a:p>
          <a:p>
            <a:pPr marL="640080" lvl="1" indent="-283464" algn="l" rtl="0">
              <a:lnSpc>
                <a:spcPct val="110000"/>
              </a:lnSpc>
              <a:spcBef>
                <a:spcPts val="24"/>
              </a:spcBef>
              <a:spcAft>
                <a:spcPts val="0"/>
              </a:spcAft>
              <a:buSzPts val="2420"/>
              <a:buChar char="▪"/>
            </a:pPr>
            <a:r>
              <a:rPr lang="en-US" dirty="0"/>
              <a:t>Human Centered Design and Engineering (HCDE major at UW)</a:t>
            </a:r>
            <a:endParaRPr dirty="0"/>
          </a:p>
          <a:p>
            <a:pPr marL="640080" lvl="0" indent="0" algn="l" rtl="0">
              <a:lnSpc>
                <a:spcPct val="110000"/>
              </a:lnSpc>
              <a:spcBef>
                <a:spcPts val="24"/>
              </a:spcBef>
              <a:spcAft>
                <a:spcPts val="0"/>
              </a:spcAft>
              <a:buNone/>
            </a:pPr>
            <a:endParaRPr dirty="0"/>
          </a:p>
          <a:p>
            <a:pPr marL="347472" lvl="0" indent="-347472" algn="l" rtl="0">
              <a:lnSpc>
                <a:spcPct val="110000"/>
              </a:lnSpc>
              <a:spcBef>
                <a:spcPts val="440"/>
              </a:spcBef>
              <a:spcAft>
                <a:spcPts val="0"/>
              </a:spcAft>
              <a:buSzPts val="2080"/>
              <a:buFont typeface="Noto Sans Symbols"/>
              <a:buChar char="❖"/>
            </a:pPr>
            <a:r>
              <a:rPr lang="en-US" dirty="0"/>
              <a:t>Related courses: </a:t>
            </a:r>
            <a:endParaRPr dirty="0"/>
          </a:p>
          <a:p>
            <a:pPr marL="640080" lvl="1" indent="-283464" algn="l" rtl="0">
              <a:lnSpc>
                <a:spcPct val="110000"/>
              </a:lnSpc>
              <a:spcBef>
                <a:spcPts val="24"/>
              </a:spcBef>
              <a:spcAft>
                <a:spcPts val="0"/>
              </a:spcAft>
              <a:buSzPts val="2420"/>
              <a:buChar char="▪"/>
            </a:pPr>
            <a:r>
              <a:rPr lang="en-US" dirty="0"/>
              <a:t>CSE 340: Interactive computing</a:t>
            </a:r>
            <a:endParaRPr dirty="0"/>
          </a:p>
          <a:p>
            <a:pPr marL="640080" lvl="1" indent="-283464" algn="l" rtl="0">
              <a:lnSpc>
                <a:spcPct val="110000"/>
              </a:lnSpc>
              <a:spcBef>
                <a:spcPts val="24"/>
              </a:spcBef>
              <a:spcAft>
                <a:spcPts val="0"/>
              </a:spcAft>
              <a:buSzPts val="2420"/>
              <a:buChar char="▪"/>
            </a:pPr>
            <a:r>
              <a:rPr lang="en-US" dirty="0"/>
              <a:t>CSE 440: Intro to HCI</a:t>
            </a:r>
            <a:endParaRPr dirty="0"/>
          </a:p>
          <a:p>
            <a:pPr marL="640080" lvl="1" indent="-283464" algn="l" rtl="0">
              <a:lnSpc>
                <a:spcPct val="110000"/>
              </a:lnSpc>
              <a:spcBef>
                <a:spcPts val="24"/>
              </a:spcBef>
              <a:spcAft>
                <a:spcPts val="0"/>
              </a:spcAft>
              <a:buSzPts val="2420"/>
              <a:buChar char="▪"/>
            </a:pPr>
            <a:r>
              <a:rPr lang="en-US" dirty="0"/>
              <a:t>SOC 225: Data and society</a:t>
            </a:r>
            <a:endParaRPr dirty="0"/>
          </a:p>
          <a:p>
            <a:pPr marL="640080" lvl="1" indent="-283464" algn="l" rtl="0">
              <a:lnSpc>
                <a:spcPct val="110000"/>
              </a:lnSpc>
              <a:spcBef>
                <a:spcPts val="24"/>
              </a:spcBef>
              <a:spcAft>
                <a:spcPts val="0"/>
              </a:spcAft>
              <a:buSzPts val="2420"/>
              <a:buChar char="▪"/>
            </a:pPr>
            <a:r>
              <a:rPr lang="en-US" dirty="0"/>
              <a:t>HCDE department has related courses too</a:t>
            </a:r>
            <a:endParaRPr dirty="0"/>
          </a:p>
        </p:txBody>
      </p:sp>
      <p:sp>
        <p:nvSpPr>
          <p:cNvPr id="359" name="Google Shape;359;p5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8">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5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Five-minute Break!</a:t>
            </a:r>
            <a:endParaRPr dirty="0"/>
          </a:p>
        </p:txBody>
      </p:sp>
      <p:sp>
        <p:nvSpPr>
          <p:cNvPr id="283" name="Google Shape;283;p5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dirty="0"/>
              <a:t>Feel free to stand up, stretch, use the restroom, drink some water, review your notes, or ask questions</a:t>
            </a:r>
          </a:p>
          <a:p>
            <a:pPr marL="649224" lvl="1" indent="-283463" algn="l" rtl="0">
              <a:lnSpc>
                <a:spcPct val="100000"/>
              </a:lnSpc>
              <a:spcBef>
                <a:spcPts val="24"/>
              </a:spcBef>
              <a:spcAft>
                <a:spcPts val="0"/>
              </a:spcAft>
              <a:buSzPts val="2420"/>
              <a:buChar char="▪"/>
            </a:pPr>
            <a:endParaRPr lang="en-US" dirty="0"/>
          </a:p>
          <a:p>
            <a:pPr marL="347472" lvl="0" indent="-347472"/>
            <a:r>
              <a:rPr lang="en-US" dirty="0"/>
              <a:t>We’ll be back at:</a:t>
            </a:r>
          </a:p>
          <a:p>
            <a:pPr marL="0" lvl="0" indent="0">
              <a:buNone/>
            </a:pPr>
            <a:endParaRPr lang="en-US" dirty="0">
              <a:solidFill>
                <a:srgbClr val="0462C2"/>
              </a:solidFill>
            </a:endParaRPr>
          </a:p>
          <a:p>
            <a:pPr marL="347472" indent="-347472"/>
            <a:r>
              <a:rPr lang="en-US" dirty="0"/>
              <a:t>Research shows mid-lecture breaks reduce the decline of attention in the middle of lecture (Olmsted, 1999)</a:t>
            </a:r>
          </a:p>
        </p:txBody>
      </p:sp>
      <p:sp>
        <p:nvSpPr>
          <p:cNvPr id="284" name="Google Shape;284;p5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24</a:t>
            </a:fld>
            <a:endParaRPr/>
          </a:p>
        </p:txBody>
      </p:sp>
      <p:sp>
        <p:nvSpPr>
          <p:cNvPr id="5" name="Rectangle 4">
            <a:extLst>
              <a:ext uri="{FF2B5EF4-FFF2-40B4-BE49-F238E27FC236}">
                <a16:creationId xmlns:a16="http://schemas.microsoft.com/office/drawing/2014/main" id="{2B264857-AB7F-2E46-910D-64CA11588FB7}"/>
              </a:ext>
            </a:extLst>
          </p:cNvPr>
          <p:cNvSpPr/>
          <p:nvPr/>
        </p:nvSpPr>
        <p:spPr>
          <a:xfrm>
            <a:off x="0" y="6457255"/>
            <a:ext cx="8647438" cy="400110"/>
          </a:xfrm>
          <a:prstGeom prst="rect">
            <a:avLst/>
          </a:prstGeom>
        </p:spPr>
        <p:txBody>
          <a:bodyPr wrap="square">
            <a:spAutoFit/>
          </a:bodyPr>
          <a:lstStyle/>
          <a:p>
            <a:r>
              <a:rPr lang="en-US" sz="1000" dirty="0"/>
              <a:t>Olmsted III, John. “The Mid-Lecture Break: When Less Is More.” </a:t>
            </a:r>
            <a:r>
              <a:rPr lang="en-US" sz="1000" i="1" dirty="0"/>
              <a:t>Journal of Chemical Education</a:t>
            </a:r>
            <a:r>
              <a:rPr lang="en-US" sz="1000" dirty="0"/>
              <a:t> (1999). https://</a:t>
            </a:r>
            <a:r>
              <a:rPr lang="en-US" sz="1000" dirty="0" err="1"/>
              <a:t>pubs.acs.org</a:t>
            </a:r>
            <a:r>
              <a:rPr lang="en-US" sz="1000" dirty="0"/>
              <a:t>/</a:t>
            </a:r>
            <a:r>
              <a:rPr lang="en-US" sz="1000" dirty="0" err="1"/>
              <a:t>doi</a:t>
            </a:r>
            <a:r>
              <a:rPr lang="en-US" sz="1000" dirty="0"/>
              <a:t>/abs/10.1021/ed076p525.</a:t>
            </a:r>
          </a:p>
        </p:txBody>
      </p:sp>
    </p:spTree>
    <p:extLst>
      <p:ext uri="{BB962C8B-B14F-4D97-AF65-F5344CB8AC3E}">
        <p14:creationId xmlns:p14="http://schemas.microsoft.com/office/powerpoint/2010/main" val="24320742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239" name="Google Shape;239;p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Stress &amp; Wellness Discussion</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Becoming Intentional about Wellness</a:t>
            </a:r>
            <a:endParaRPr dirty="0">
              <a:solidFill>
                <a:schemeClr val="tx1"/>
              </a:solidFill>
            </a:endParaRPr>
          </a:p>
          <a:p>
            <a:pPr marL="347472" lvl="0" indent="-215392" algn="l" rtl="0">
              <a:lnSpc>
                <a:spcPct val="110000"/>
              </a:lnSpc>
              <a:spcBef>
                <a:spcPts val="440"/>
              </a:spcBef>
              <a:spcAft>
                <a:spcPts val="0"/>
              </a:spcAft>
              <a:buSzPts val="2080"/>
              <a:buFont typeface="Noto Sans Symbols"/>
              <a:buNone/>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Overview of Inclusive Design</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Design Bias, Universal Design, Affordance Types</a:t>
            </a:r>
            <a:endParaRPr dirty="0">
              <a:solidFill>
                <a:schemeClr val="tx1"/>
              </a:solidFill>
            </a:endParaRPr>
          </a:p>
          <a:p>
            <a:pPr marL="356616" lvl="1" indent="0" algn="l" rtl="0">
              <a:lnSpc>
                <a:spcPct val="110000"/>
              </a:lnSpc>
              <a:spcBef>
                <a:spcPts val="24"/>
              </a:spcBef>
              <a:spcAft>
                <a:spcPts val="0"/>
              </a:spcAft>
              <a:buSzPts val="2420"/>
              <a:buNone/>
            </a:pPr>
            <a:endParaRPr lang="en-US" dirty="0">
              <a:solidFill>
                <a:schemeClr val="tx1"/>
              </a:solidFill>
            </a:endParaRPr>
          </a:p>
          <a:p>
            <a:pPr marL="347472" lvl="0" indent="-347472"/>
            <a:r>
              <a:rPr lang="en-US" dirty="0">
                <a:solidFill>
                  <a:schemeClr val="tx1"/>
                </a:solidFill>
              </a:rPr>
              <a:t>Design Decisions in Computing</a:t>
            </a:r>
          </a:p>
          <a:p>
            <a:pPr marL="640080" lvl="1" indent="-283464"/>
            <a:r>
              <a:rPr lang="en-US" dirty="0">
                <a:solidFill>
                  <a:schemeClr val="tx1"/>
                </a:solidFill>
              </a:rPr>
              <a:t>Accessibility, Technological Bias</a:t>
            </a:r>
          </a:p>
          <a:p>
            <a:pPr marL="640080" lvl="1" indent="-283464"/>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Project 8 Overview</a:t>
            </a:r>
          </a:p>
          <a:p>
            <a:pPr marL="640080" lvl="1" indent="-283464"/>
            <a:r>
              <a:rPr lang="en-US" b="1" dirty="0">
                <a:solidFill>
                  <a:srgbClr val="4B2A85"/>
                </a:solidFill>
              </a:rPr>
              <a:t>Number Literal Example, Micro Jack Specification Notes, Tips</a:t>
            </a:r>
          </a:p>
          <a:p>
            <a:pPr marL="347472" lvl="0" indent="-347472" algn="l" rtl="0">
              <a:lnSpc>
                <a:spcPct val="110000"/>
              </a:lnSpc>
              <a:spcBef>
                <a:spcPts val="440"/>
              </a:spcBef>
              <a:spcAft>
                <a:spcPts val="0"/>
              </a:spcAft>
              <a:buSzPts val="2080"/>
              <a:buFont typeface="Noto Sans Symbols"/>
              <a:buChar char="❖"/>
            </a:pPr>
            <a:endParaRPr dirty="0">
              <a:solidFill>
                <a:schemeClr val="tx1"/>
              </a:solidFill>
            </a:endParaRPr>
          </a:p>
        </p:txBody>
      </p:sp>
      <p:sp>
        <p:nvSpPr>
          <p:cNvPr id="240" name="Google Shape;240;p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25</a:t>
            </a:fld>
            <a:endParaRPr/>
          </a:p>
        </p:txBody>
      </p:sp>
    </p:spTree>
    <p:extLst>
      <p:ext uri="{BB962C8B-B14F-4D97-AF65-F5344CB8AC3E}">
        <p14:creationId xmlns:p14="http://schemas.microsoft.com/office/powerpoint/2010/main" val="201746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8 Overview</a:t>
            </a:r>
            <a:endParaRPr dirty="0"/>
          </a:p>
        </p:txBody>
      </p:sp>
      <p:sp>
        <p:nvSpPr>
          <p:cNvPr id="84" name="Google Shape;84;p1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You will be given starter code for a compiler that reads a micro version of Jack and spits out Hack</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The Scanner &amp; Parser are working</a:t>
            </a:r>
            <a:endParaRPr dirty="0"/>
          </a:p>
          <a:p>
            <a:pPr marL="640080" lvl="1" indent="-283464" algn="l" rtl="0">
              <a:lnSpc>
                <a:spcPct val="110000"/>
              </a:lnSpc>
              <a:spcBef>
                <a:spcPts val="24"/>
              </a:spcBef>
              <a:spcAft>
                <a:spcPts val="0"/>
              </a:spcAft>
              <a:buSzPts val="2420"/>
              <a:buChar char="▪"/>
            </a:pPr>
            <a:r>
              <a:rPr lang="en-US" dirty="0"/>
              <a:t>Task A: read through comments to understand what’s going on</a:t>
            </a:r>
          </a:p>
          <a:p>
            <a:pPr marL="640080" lvl="1" indent="-283464" algn="l" rtl="0">
              <a:lnSpc>
                <a:spcPct val="110000"/>
              </a:lnSpc>
              <a:spcBef>
                <a:spcPts val="24"/>
              </a:spcBef>
              <a:spcAft>
                <a:spcPts val="0"/>
              </a:spcAft>
              <a:buSzPts val="2420"/>
              <a:buChar char="▪"/>
            </a:pPr>
            <a:endParaRPr dirty="0"/>
          </a:p>
          <a:p>
            <a:pPr marL="347472" lvl="0" indent="-347472" algn="l" rtl="0">
              <a:lnSpc>
                <a:spcPct val="110000"/>
              </a:lnSpc>
              <a:spcBef>
                <a:spcPts val="440"/>
              </a:spcBef>
              <a:spcAft>
                <a:spcPts val="0"/>
              </a:spcAft>
              <a:buSzPts val="2080"/>
              <a:buFont typeface="Noto Sans Symbols"/>
              <a:buChar char="❖"/>
            </a:pPr>
            <a:r>
              <a:rPr lang="en-US" dirty="0"/>
              <a:t>The Code Generation is buggy and half-finished</a:t>
            </a:r>
            <a:endParaRPr dirty="0"/>
          </a:p>
          <a:p>
            <a:pPr marL="640080" lvl="1" indent="-283464" algn="l" rtl="0">
              <a:lnSpc>
                <a:spcPct val="110000"/>
              </a:lnSpc>
              <a:spcBef>
                <a:spcPts val="24"/>
              </a:spcBef>
              <a:spcAft>
                <a:spcPts val="0"/>
              </a:spcAft>
              <a:buSzPts val="2420"/>
              <a:buChar char="▪"/>
            </a:pPr>
            <a:r>
              <a:rPr lang="en-US" dirty="0"/>
              <a:t>Task B: find the bugs by practicing deliberate debugging strategies (e.g., step through generated Hack code using </a:t>
            </a:r>
            <a:r>
              <a:rPr lang="en-US" dirty="0" err="1"/>
              <a:t>CPUEmulator</a:t>
            </a:r>
            <a:r>
              <a:rPr lang="en-US" dirty="0"/>
              <a:t>)</a:t>
            </a:r>
            <a:endParaRPr dirty="0"/>
          </a:p>
          <a:p>
            <a:pPr marL="640080" lvl="1" indent="-283464" algn="l" rtl="0">
              <a:lnSpc>
                <a:spcPct val="110000"/>
              </a:lnSpc>
              <a:spcBef>
                <a:spcPts val="24"/>
              </a:spcBef>
              <a:spcAft>
                <a:spcPts val="0"/>
              </a:spcAft>
              <a:buSzPts val="2420"/>
              <a:buChar char="▪"/>
            </a:pPr>
            <a:r>
              <a:rPr lang="en-US" dirty="0"/>
              <a:t>Task C: Complete the implementation of the compiler</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85" name="Google Shape;85;p1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26</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4">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4">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8: Micro Jack</a:t>
            </a:r>
            <a:endParaRPr dirty="0"/>
          </a:p>
        </p:txBody>
      </p:sp>
      <p:sp>
        <p:nvSpPr>
          <p:cNvPr id="91" name="Google Shape;91;p13"/>
          <p:cNvSpPr txBox="1">
            <a:spLocks noGrp="1"/>
          </p:cNvSpPr>
          <p:nvPr>
            <p:ph type="body" idx="1"/>
          </p:nvPr>
        </p:nvSpPr>
        <p:spPr>
          <a:xfrm>
            <a:off x="396876" y="1362075"/>
            <a:ext cx="4686754"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Stripped-down version of Jack language</a:t>
            </a:r>
            <a:endParaRPr dirty="0"/>
          </a:p>
          <a:p>
            <a:pPr marL="640080" lvl="1" indent="-283464" algn="l" rtl="0">
              <a:lnSpc>
                <a:spcPct val="110000"/>
              </a:lnSpc>
              <a:spcBef>
                <a:spcPts val="24"/>
              </a:spcBef>
              <a:spcAft>
                <a:spcPts val="0"/>
              </a:spcAft>
              <a:buSzPts val="2420"/>
              <a:buChar char="▪"/>
            </a:pPr>
            <a:r>
              <a:rPr lang="en-US" dirty="0"/>
              <a:t>More manageable but enough features to be interesting</a:t>
            </a:r>
            <a:endParaRPr dirty="0"/>
          </a:p>
          <a:p>
            <a:pPr marL="347472" lvl="0" indent="-347472" algn="l" rtl="0">
              <a:lnSpc>
                <a:spcPct val="110000"/>
              </a:lnSpc>
              <a:spcBef>
                <a:spcPts val="440"/>
              </a:spcBef>
              <a:spcAft>
                <a:spcPts val="0"/>
              </a:spcAft>
              <a:buSzPts val="2080"/>
              <a:buFont typeface="Noto Sans Symbols"/>
              <a:buChar char="❖"/>
            </a:pPr>
            <a:r>
              <a:rPr lang="en-US" dirty="0"/>
              <a:t>Available features:</a:t>
            </a:r>
            <a:endParaRPr dirty="0"/>
          </a:p>
          <a:p>
            <a:pPr marL="640080" lvl="1" indent="-283464" algn="l" rtl="0">
              <a:lnSpc>
                <a:spcPct val="110000"/>
              </a:lnSpc>
              <a:spcBef>
                <a:spcPts val="24"/>
              </a:spcBef>
              <a:spcAft>
                <a:spcPts val="0"/>
              </a:spcAft>
              <a:buSzPts val="2420"/>
              <a:buChar char="▪"/>
            </a:pPr>
            <a:r>
              <a:rPr lang="en-US" dirty="0"/>
              <a:t>Types: Int and Int[], Variable Assignment, If, While, +, -, ==, !=</a:t>
            </a:r>
            <a:endParaRPr dirty="0"/>
          </a:p>
          <a:p>
            <a:pPr marL="347472" lvl="0" indent="-347472" algn="l" rtl="0">
              <a:lnSpc>
                <a:spcPct val="110000"/>
              </a:lnSpc>
              <a:spcBef>
                <a:spcPts val="440"/>
              </a:spcBef>
              <a:spcAft>
                <a:spcPts val="0"/>
              </a:spcAft>
              <a:buSzPts val="2080"/>
              <a:buFont typeface="Noto Sans Symbols"/>
              <a:buChar char="❖"/>
            </a:pPr>
            <a:r>
              <a:rPr lang="en-US" dirty="0"/>
              <a:t>Missing features:</a:t>
            </a:r>
            <a:endParaRPr dirty="0"/>
          </a:p>
          <a:p>
            <a:pPr marL="640080" lvl="1" indent="-283464" algn="l" rtl="0">
              <a:lnSpc>
                <a:spcPct val="110000"/>
              </a:lnSpc>
              <a:spcBef>
                <a:spcPts val="24"/>
              </a:spcBef>
              <a:spcAft>
                <a:spcPts val="0"/>
              </a:spcAft>
              <a:buSzPts val="2420"/>
              <a:buChar char="▪"/>
            </a:pPr>
            <a:r>
              <a:rPr lang="en-US" dirty="0"/>
              <a:t>Functions, function calls, classes, objects, strings, for loops, array bounds checking, etc.</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92" name="Google Shape;92;p1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27</a:t>
            </a:fld>
            <a:endParaRPr/>
          </a:p>
        </p:txBody>
      </p:sp>
      <p:sp>
        <p:nvSpPr>
          <p:cNvPr id="93" name="Google Shape;93;p13"/>
          <p:cNvSpPr/>
          <p:nvPr/>
        </p:nvSpPr>
        <p:spPr>
          <a:xfrm>
            <a:off x="5459250" y="2954050"/>
            <a:ext cx="156600" cy="2922600"/>
          </a:xfrm>
          <a:prstGeom prst="leftBracket">
            <a:avLst>
              <a:gd name="adj" fmla="val 93310"/>
            </a:avLst>
          </a:prstGeom>
          <a:noFill/>
          <a:ln w="28575" cap="flat" cmpd="sng">
            <a:solidFill>
              <a:srgbClr val="A2C4C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4" name="Google Shape;94;p13"/>
          <p:cNvSpPr/>
          <p:nvPr/>
        </p:nvSpPr>
        <p:spPr>
          <a:xfrm>
            <a:off x="5688925" y="1858025"/>
            <a:ext cx="3277500" cy="3684600"/>
          </a:xfrm>
          <a:prstGeom prst="rect">
            <a:avLst/>
          </a:prstGeom>
          <a:solidFill>
            <a:srgbClr val="D9D9D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var int a, b[1], c;</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var int d[10], e;</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let a = 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let b[0] = 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let n = 9;</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while (n != 0) {</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let d[n] = a;</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let n = n - 1;</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let screen[100] = d[0];</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900"/>
              <a:buFont typeface="Arial"/>
              <a:buNone/>
            </a:pPr>
            <a:endParaRPr sz="900" b="1" i="0" u="none" strike="noStrike" cap="none">
              <a:solidFill>
                <a:srgbClr val="A9B7C6"/>
              </a:solidFill>
              <a:highlight>
                <a:srgbClr val="2B2B2B"/>
              </a:highlight>
              <a:latin typeface="Courier New"/>
              <a:ea typeface="Courier New"/>
              <a:cs typeface="Courier New"/>
              <a:sym typeface="Courier New"/>
            </a:endParaRPr>
          </a:p>
        </p:txBody>
      </p:sp>
      <p:sp>
        <p:nvSpPr>
          <p:cNvPr id="95" name="Google Shape;95;p13"/>
          <p:cNvSpPr txBox="1"/>
          <p:nvPr/>
        </p:nvSpPr>
        <p:spPr>
          <a:xfrm>
            <a:off x="7442550" y="1492925"/>
            <a:ext cx="1523700" cy="3651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700"/>
              <a:buFont typeface="Arial"/>
              <a:buNone/>
            </a:pPr>
            <a:r>
              <a:rPr lang="en-US" sz="1700" b="1" i="0" u="none" strike="noStrike" cap="none">
                <a:solidFill>
                  <a:srgbClr val="000000"/>
                </a:solidFill>
                <a:latin typeface="Courier New"/>
                <a:ea typeface="Courier New"/>
                <a:cs typeface="Courier New"/>
                <a:sym typeface="Courier New"/>
              </a:rPr>
              <a:t>Basic.jack</a:t>
            </a:r>
            <a:endParaRPr sz="1700" b="1" i="0" u="none" strike="noStrike" cap="none">
              <a:solidFill>
                <a:srgbClr val="000000"/>
              </a:solidFill>
              <a:latin typeface="Courier New"/>
              <a:ea typeface="Courier New"/>
              <a:cs typeface="Courier New"/>
              <a:sym typeface="Courier New"/>
            </a:endParaRPr>
          </a:p>
        </p:txBody>
      </p:sp>
      <p:sp>
        <p:nvSpPr>
          <p:cNvPr id="96" name="Google Shape;96;p13"/>
          <p:cNvSpPr/>
          <p:nvPr/>
        </p:nvSpPr>
        <p:spPr>
          <a:xfrm>
            <a:off x="5271550" y="856050"/>
            <a:ext cx="1826400" cy="762000"/>
          </a:xfrm>
          <a:prstGeom prst="rect">
            <a:avLst/>
          </a:prstGeom>
          <a:solidFill>
            <a:srgbClr val="F6B26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0" i="0" u="none" strike="noStrike" cap="none">
                <a:solidFill>
                  <a:srgbClr val="000000"/>
                </a:solidFill>
                <a:latin typeface="Calibri"/>
                <a:ea typeface="Calibri"/>
                <a:cs typeface="Calibri"/>
                <a:sym typeface="Calibri"/>
              </a:rPr>
              <a:t>Any number of variable declarations</a:t>
            </a:r>
            <a:endParaRPr sz="1500" b="0" i="0" u="none" strike="noStrike" cap="none">
              <a:solidFill>
                <a:srgbClr val="000000"/>
              </a:solidFill>
              <a:latin typeface="Calibri"/>
              <a:ea typeface="Calibri"/>
              <a:cs typeface="Calibri"/>
              <a:sym typeface="Calibri"/>
            </a:endParaRPr>
          </a:p>
        </p:txBody>
      </p:sp>
      <p:sp>
        <p:nvSpPr>
          <p:cNvPr id="97" name="Google Shape;97;p13"/>
          <p:cNvSpPr/>
          <p:nvPr/>
        </p:nvSpPr>
        <p:spPr>
          <a:xfrm>
            <a:off x="5271551" y="5697375"/>
            <a:ext cx="1690800" cy="762000"/>
          </a:xfrm>
          <a:prstGeom prst="rect">
            <a:avLst/>
          </a:prstGeom>
          <a:solidFill>
            <a:srgbClr val="A2C4C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0" i="0" u="none" strike="noStrike" cap="none">
                <a:solidFill>
                  <a:srgbClr val="000000"/>
                </a:solidFill>
                <a:latin typeface="Calibri"/>
                <a:ea typeface="Calibri"/>
                <a:cs typeface="Calibri"/>
                <a:sym typeface="Calibri"/>
              </a:rPr>
              <a:t>Then any number of statements</a:t>
            </a:r>
            <a:endParaRPr sz="1500" b="0" i="0" u="none" strike="noStrike" cap="none">
              <a:solidFill>
                <a:srgbClr val="000000"/>
              </a:solidFill>
              <a:latin typeface="Calibri"/>
              <a:ea typeface="Calibri"/>
              <a:cs typeface="Calibri"/>
              <a:sym typeface="Calibri"/>
            </a:endParaRPr>
          </a:p>
        </p:txBody>
      </p:sp>
      <p:sp>
        <p:nvSpPr>
          <p:cNvPr id="98" name="Google Shape;98;p13"/>
          <p:cNvSpPr/>
          <p:nvPr/>
        </p:nvSpPr>
        <p:spPr>
          <a:xfrm>
            <a:off x="5459250" y="1492925"/>
            <a:ext cx="156600" cy="1314900"/>
          </a:xfrm>
          <a:prstGeom prst="leftBracket">
            <a:avLst>
              <a:gd name="adj" fmla="val 93310"/>
            </a:avLst>
          </a:prstGeom>
          <a:noFill/>
          <a:ln w="28575" cap="flat" cmpd="sng">
            <a:solidFill>
              <a:srgbClr val="F6B26B"/>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8: The AST Nodes</a:t>
            </a:r>
            <a:endParaRPr dirty="0"/>
          </a:p>
        </p:txBody>
      </p:sp>
      <p:sp>
        <p:nvSpPr>
          <p:cNvPr id="104" name="Google Shape;104;p1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You are provided with all AST Node classes needed</a:t>
            </a:r>
            <a:endParaRPr dirty="0"/>
          </a:p>
          <a:p>
            <a:pPr marL="640080" lvl="1" indent="-283464" algn="l" rtl="0">
              <a:lnSpc>
                <a:spcPct val="110000"/>
              </a:lnSpc>
              <a:spcBef>
                <a:spcPts val="24"/>
              </a:spcBef>
              <a:spcAft>
                <a:spcPts val="0"/>
              </a:spcAft>
              <a:buSzPts val="2420"/>
              <a:buChar char="▪"/>
            </a:pPr>
            <a:r>
              <a:rPr lang="en-US" dirty="0"/>
              <a:t>All your code will be implemented within these classes</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05" name="Google Shape;105;p1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28</a:t>
            </a:fld>
            <a:endParaRPr/>
          </a:p>
        </p:txBody>
      </p:sp>
      <p:cxnSp>
        <p:nvCxnSpPr>
          <p:cNvPr id="106" name="Google Shape;106;p14"/>
          <p:cNvCxnSpPr>
            <a:stCxn id="107" idx="0"/>
            <a:endCxn id="108" idx="2"/>
          </p:cNvCxnSpPr>
          <p:nvPr/>
        </p:nvCxnSpPr>
        <p:spPr>
          <a:xfrm rot="10800000">
            <a:off x="6163521" y="3751025"/>
            <a:ext cx="1718100" cy="661800"/>
          </a:xfrm>
          <a:prstGeom prst="straightConnector1">
            <a:avLst/>
          </a:prstGeom>
          <a:noFill/>
          <a:ln w="19050" cap="flat" cmpd="sng">
            <a:solidFill>
              <a:srgbClr val="434343"/>
            </a:solidFill>
            <a:prstDash val="solid"/>
            <a:round/>
            <a:headEnd type="none" w="sm" len="sm"/>
            <a:tailEnd type="none" w="sm" len="sm"/>
          </a:ln>
        </p:spPr>
      </p:cxnSp>
      <p:cxnSp>
        <p:nvCxnSpPr>
          <p:cNvPr id="109" name="Google Shape;109;p14"/>
          <p:cNvCxnSpPr>
            <a:stCxn id="107" idx="2"/>
          </p:cNvCxnSpPr>
          <p:nvPr/>
        </p:nvCxnSpPr>
        <p:spPr>
          <a:xfrm flipH="1">
            <a:off x="7833321" y="4851125"/>
            <a:ext cx="48300" cy="775200"/>
          </a:xfrm>
          <a:prstGeom prst="straightConnector1">
            <a:avLst/>
          </a:prstGeom>
          <a:noFill/>
          <a:ln w="19050" cap="flat" cmpd="sng">
            <a:solidFill>
              <a:srgbClr val="434343"/>
            </a:solidFill>
            <a:prstDash val="solid"/>
            <a:round/>
            <a:headEnd type="none" w="sm" len="sm"/>
            <a:tailEnd type="none" w="sm" len="sm"/>
          </a:ln>
        </p:spPr>
      </p:cxnSp>
      <p:cxnSp>
        <p:nvCxnSpPr>
          <p:cNvPr id="110" name="Google Shape;110;p14"/>
          <p:cNvCxnSpPr>
            <a:stCxn id="108" idx="2"/>
            <a:endCxn id="111" idx="0"/>
          </p:cNvCxnSpPr>
          <p:nvPr/>
        </p:nvCxnSpPr>
        <p:spPr>
          <a:xfrm>
            <a:off x="6163421" y="3750975"/>
            <a:ext cx="0" cy="2171100"/>
          </a:xfrm>
          <a:prstGeom prst="straightConnector1">
            <a:avLst/>
          </a:prstGeom>
          <a:noFill/>
          <a:ln w="19050" cap="flat" cmpd="sng">
            <a:solidFill>
              <a:srgbClr val="434343"/>
            </a:solidFill>
            <a:prstDash val="solid"/>
            <a:round/>
            <a:headEnd type="none" w="sm" len="sm"/>
            <a:tailEnd type="none" w="sm" len="sm"/>
          </a:ln>
        </p:spPr>
      </p:cxnSp>
      <p:cxnSp>
        <p:nvCxnSpPr>
          <p:cNvPr id="112" name="Google Shape;112;p14"/>
          <p:cNvCxnSpPr>
            <a:stCxn id="113" idx="2"/>
            <a:endCxn id="114" idx="0"/>
          </p:cNvCxnSpPr>
          <p:nvPr/>
        </p:nvCxnSpPr>
        <p:spPr>
          <a:xfrm>
            <a:off x="4445271" y="3750975"/>
            <a:ext cx="0" cy="1164900"/>
          </a:xfrm>
          <a:prstGeom prst="straightConnector1">
            <a:avLst/>
          </a:prstGeom>
          <a:noFill/>
          <a:ln w="19050" cap="flat" cmpd="sng">
            <a:solidFill>
              <a:srgbClr val="434343"/>
            </a:solidFill>
            <a:prstDash val="solid"/>
            <a:round/>
            <a:headEnd type="none" w="sm" len="sm"/>
            <a:tailEnd type="none" w="sm" len="sm"/>
          </a:ln>
        </p:spPr>
      </p:cxnSp>
      <p:cxnSp>
        <p:nvCxnSpPr>
          <p:cNvPr id="115" name="Google Shape;115;p14"/>
          <p:cNvCxnSpPr/>
          <p:nvPr/>
        </p:nvCxnSpPr>
        <p:spPr>
          <a:xfrm>
            <a:off x="2678875" y="3750975"/>
            <a:ext cx="0" cy="873300"/>
          </a:xfrm>
          <a:prstGeom prst="straightConnector1">
            <a:avLst/>
          </a:prstGeom>
          <a:noFill/>
          <a:ln w="19050" cap="flat" cmpd="sng">
            <a:solidFill>
              <a:srgbClr val="434343"/>
            </a:solidFill>
            <a:prstDash val="solid"/>
            <a:round/>
            <a:headEnd type="none" w="sm" len="sm"/>
            <a:tailEnd type="none" w="sm" len="sm"/>
          </a:ln>
        </p:spPr>
      </p:cxnSp>
      <p:sp>
        <p:nvSpPr>
          <p:cNvPr id="116" name="Google Shape;116;p14"/>
          <p:cNvSpPr/>
          <p:nvPr/>
        </p:nvSpPr>
        <p:spPr>
          <a:xfrm>
            <a:off x="3723824" y="2432175"/>
            <a:ext cx="1434029" cy="438300"/>
          </a:xfrm>
          <a:prstGeom prst="rect">
            <a:avLst/>
          </a:prstGeom>
          <a:solidFill>
            <a:srgbClr val="FFF2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ASTNode</a:t>
            </a:r>
            <a:endParaRPr sz="1300" b="1" i="0" u="none" strike="noStrike" cap="none">
              <a:solidFill>
                <a:srgbClr val="000000"/>
              </a:solidFill>
              <a:latin typeface="Courier New"/>
              <a:ea typeface="Courier New"/>
              <a:cs typeface="Courier New"/>
              <a:sym typeface="Courier New"/>
            </a:endParaRPr>
          </a:p>
        </p:txBody>
      </p:sp>
      <p:sp>
        <p:nvSpPr>
          <p:cNvPr id="117" name="Google Shape;117;p14"/>
          <p:cNvSpPr/>
          <p:nvPr/>
        </p:nvSpPr>
        <p:spPr>
          <a:xfrm>
            <a:off x="219424" y="331267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JackProgram</a:t>
            </a:r>
            <a:endParaRPr sz="1300" b="1" i="0" u="none" strike="noStrike" cap="none">
              <a:solidFill>
                <a:srgbClr val="000000"/>
              </a:solidFill>
              <a:latin typeface="Courier New"/>
              <a:ea typeface="Courier New"/>
              <a:cs typeface="Courier New"/>
              <a:sym typeface="Courier New"/>
            </a:endParaRPr>
          </a:p>
        </p:txBody>
      </p:sp>
      <p:sp>
        <p:nvSpPr>
          <p:cNvPr id="118" name="Google Shape;118;p14"/>
          <p:cNvSpPr/>
          <p:nvPr/>
        </p:nvSpPr>
        <p:spPr>
          <a:xfrm>
            <a:off x="1937574" y="3312675"/>
            <a:ext cx="1579093" cy="438300"/>
          </a:xfrm>
          <a:prstGeom prst="rect">
            <a:avLst/>
          </a:prstGeom>
          <a:solidFill>
            <a:srgbClr val="FFF2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VarDeclaration</a:t>
            </a:r>
            <a:endParaRPr sz="1300" b="1" i="0" u="none" strike="noStrike" cap="none">
              <a:solidFill>
                <a:srgbClr val="000000"/>
              </a:solidFill>
              <a:latin typeface="Courier New"/>
              <a:ea typeface="Courier New"/>
              <a:cs typeface="Courier New"/>
              <a:sym typeface="Courier New"/>
            </a:endParaRPr>
          </a:p>
        </p:txBody>
      </p:sp>
      <p:sp>
        <p:nvSpPr>
          <p:cNvPr id="113" name="Google Shape;113;p14"/>
          <p:cNvSpPr/>
          <p:nvPr/>
        </p:nvSpPr>
        <p:spPr>
          <a:xfrm>
            <a:off x="3655724" y="3312675"/>
            <a:ext cx="1579093" cy="438300"/>
          </a:xfrm>
          <a:prstGeom prst="rect">
            <a:avLst/>
          </a:prstGeom>
          <a:solidFill>
            <a:srgbClr val="FFF2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Statement</a:t>
            </a:r>
            <a:endParaRPr sz="1300" b="1" i="0" u="none" strike="noStrike" cap="none">
              <a:solidFill>
                <a:srgbClr val="000000"/>
              </a:solidFill>
              <a:latin typeface="Courier New"/>
              <a:ea typeface="Courier New"/>
              <a:cs typeface="Courier New"/>
              <a:sym typeface="Courier New"/>
            </a:endParaRPr>
          </a:p>
        </p:txBody>
      </p:sp>
      <p:sp>
        <p:nvSpPr>
          <p:cNvPr id="108" name="Google Shape;108;p14"/>
          <p:cNvSpPr/>
          <p:nvPr/>
        </p:nvSpPr>
        <p:spPr>
          <a:xfrm>
            <a:off x="5373874" y="3312675"/>
            <a:ext cx="1579093" cy="438300"/>
          </a:xfrm>
          <a:prstGeom prst="rect">
            <a:avLst/>
          </a:prstGeom>
          <a:solidFill>
            <a:srgbClr val="FFF2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Expression</a:t>
            </a:r>
            <a:endParaRPr sz="1300" b="1" i="0" u="none" strike="noStrike" cap="none">
              <a:solidFill>
                <a:srgbClr val="000000"/>
              </a:solidFill>
              <a:latin typeface="Courier New"/>
              <a:ea typeface="Courier New"/>
              <a:cs typeface="Courier New"/>
              <a:sym typeface="Courier New"/>
            </a:endParaRPr>
          </a:p>
        </p:txBody>
      </p:sp>
      <p:sp>
        <p:nvSpPr>
          <p:cNvPr id="119" name="Google Shape;119;p14"/>
          <p:cNvSpPr/>
          <p:nvPr/>
        </p:nvSpPr>
        <p:spPr>
          <a:xfrm>
            <a:off x="7092024" y="331267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Identifier</a:t>
            </a:r>
            <a:endParaRPr sz="1300" b="1" i="0" u="none" strike="noStrike" cap="none">
              <a:solidFill>
                <a:srgbClr val="000000"/>
              </a:solidFill>
              <a:latin typeface="Courier New"/>
              <a:ea typeface="Courier New"/>
              <a:cs typeface="Courier New"/>
              <a:sym typeface="Courier New"/>
            </a:endParaRPr>
          </a:p>
        </p:txBody>
      </p:sp>
      <p:cxnSp>
        <p:nvCxnSpPr>
          <p:cNvPr id="120" name="Google Shape;120;p14"/>
          <p:cNvCxnSpPr>
            <a:stCxn id="116" idx="2"/>
            <a:endCxn id="117" idx="0"/>
          </p:cNvCxnSpPr>
          <p:nvPr/>
        </p:nvCxnSpPr>
        <p:spPr>
          <a:xfrm flipH="1">
            <a:off x="1008839" y="2870475"/>
            <a:ext cx="3432000" cy="442200"/>
          </a:xfrm>
          <a:prstGeom prst="straightConnector1">
            <a:avLst/>
          </a:prstGeom>
          <a:noFill/>
          <a:ln w="19050" cap="flat" cmpd="sng">
            <a:solidFill>
              <a:srgbClr val="666666"/>
            </a:solidFill>
            <a:prstDash val="solid"/>
            <a:round/>
            <a:headEnd type="none" w="sm" len="sm"/>
            <a:tailEnd type="none" w="sm" len="sm"/>
          </a:ln>
        </p:spPr>
      </p:cxnSp>
      <p:cxnSp>
        <p:nvCxnSpPr>
          <p:cNvPr id="121" name="Google Shape;121;p14"/>
          <p:cNvCxnSpPr>
            <a:stCxn id="116" idx="2"/>
            <a:endCxn id="118" idx="0"/>
          </p:cNvCxnSpPr>
          <p:nvPr/>
        </p:nvCxnSpPr>
        <p:spPr>
          <a:xfrm flipH="1">
            <a:off x="2727239" y="2870475"/>
            <a:ext cx="1713600" cy="442200"/>
          </a:xfrm>
          <a:prstGeom prst="straightConnector1">
            <a:avLst/>
          </a:prstGeom>
          <a:noFill/>
          <a:ln w="19050" cap="flat" cmpd="sng">
            <a:solidFill>
              <a:srgbClr val="666666"/>
            </a:solidFill>
            <a:prstDash val="solid"/>
            <a:round/>
            <a:headEnd type="none" w="sm" len="sm"/>
            <a:tailEnd type="none" w="sm" len="sm"/>
          </a:ln>
        </p:spPr>
      </p:cxnSp>
      <p:cxnSp>
        <p:nvCxnSpPr>
          <p:cNvPr id="122" name="Google Shape;122;p14"/>
          <p:cNvCxnSpPr>
            <a:stCxn id="116" idx="2"/>
            <a:endCxn id="113" idx="0"/>
          </p:cNvCxnSpPr>
          <p:nvPr/>
        </p:nvCxnSpPr>
        <p:spPr>
          <a:xfrm>
            <a:off x="4440839" y="2870475"/>
            <a:ext cx="4500" cy="442200"/>
          </a:xfrm>
          <a:prstGeom prst="straightConnector1">
            <a:avLst/>
          </a:prstGeom>
          <a:noFill/>
          <a:ln w="19050" cap="flat" cmpd="sng">
            <a:solidFill>
              <a:srgbClr val="666666"/>
            </a:solidFill>
            <a:prstDash val="solid"/>
            <a:round/>
            <a:headEnd type="none" w="sm" len="sm"/>
            <a:tailEnd type="none" w="sm" len="sm"/>
          </a:ln>
        </p:spPr>
      </p:cxnSp>
      <p:cxnSp>
        <p:nvCxnSpPr>
          <p:cNvPr id="123" name="Google Shape;123;p14"/>
          <p:cNvCxnSpPr>
            <a:stCxn id="116" idx="2"/>
            <a:endCxn id="108" idx="0"/>
          </p:cNvCxnSpPr>
          <p:nvPr/>
        </p:nvCxnSpPr>
        <p:spPr>
          <a:xfrm>
            <a:off x="4440839" y="2870475"/>
            <a:ext cx="1722600" cy="442200"/>
          </a:xfrm>
          <a:prstGeom prst="straightConnector1">
            <a:avLst/>
          </a:prstGeom>
          <a:noFill/>
          <a:ln w="19050" cap="flat" cmpd="sng">
            <a:solidFill>
              <a:srgbClr val="666666"/>
            </a:solidFill>
            <a:prstDash val="solid"/>
            <a:round/>
            <a:headEnd type="none" w="sm" len="sm"/>
            <a:tailEnd type="none" w="sm" len="sm"/>
          </a:ln>
        </p:spPr>
      </p:cxnSp>
      <p:cxnSp>
        <p:nvCxnSpPr>
          <p:cNvPr id="124" name="Google Shape;124;p14"/>
          <p:cNvCxnSpPr>
            <a:stCxn id="116" idx="2"/>
            <a:endCxn id="119" idx="0"/>
          </p:cNvCxnSpPr>
          <p:nvPr/>
        </p:nvCxnSpPr>
        <p:spPr>
          <a:xfrm>
            <a:off x="4440838" y="2870475"/>
            <a:ext cx="3440700" cy="442200"/>
          </a:xfrm>
          <a:prstGeom prst="straightConnector1">
            <a:avLst/>
          </a:prstGeom>
          <a:noFill/>
          <a:ln w="19050" cap="flat" cmpd="sng">
            <a:solidFill>
              <a:srgbClr val="666666"/>
            </a:solidFill>
            <a:prstDash val="solid"/>
            <a:round/>
            <a:headEnd type="none" w="sm" len="sm"/>
            <a:tailEnd type="none" w="sm" len="sm"/>
          </a:ln>
        </p:spPr>
      </p:cxnSp>
      <p:sp>
        <p:nvSpPr>
          <p:cNvPr id="125" name="Google Shape;125;p14"/>
          <p:cNvSpPr/>
          <p:nvPr/>
        </p:nvSpPr>
        <p:spPr>
          <a:xfrm>
            <a:off x="1429974" y="3909725"/>
            <a:ext cx="2119729"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ArrayVarDeclaration</a:t>
            </a:r>
            <a:endParaRPr sz="1300" b="1" i="0" u="none" strike="noStrike" cap="none">
              <a:solidFill>
                <a:srgbClr val="000000"/>
              </a:solidFill>
              <a:latin typeface="Courier New"/>
              <a:ea typeface="Courier New"/>
              <a:cs typeface="Courier New"/>
              <a:sym typeface="Courier New"/>
            </a:endParaRPr>
          </a:p>
        </p:txBody>
      </p:sp>
      <p:sp>
        <p:nvSpPr>
          <p:cNvPr id="126" name="Google Shape;126;p14"/>
          <p:cNvSpPr/>
          <p:nvPr/>
        </p:nvSpPr>
        <p:spPr>
          <a:xfrm>
            <a:off x="1429949" y="4412825"/>
            <a:ext cx="2119729"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IntVarDeclaration</a:t>
            </a:r>
            <a:endParaRPr sz="1300" b="1" i="0" u="none" strike="noStrike" cap="none">
              <a:solidFill>
                <a:srgbClr val="000000"/>
              </a:solidFill>
              <a:latin typeface="Courier New"/>
              <a:ea typeface="Courier New"/>
              <a:cs typeface="Courier New"/>
              <a:sym typeface="Courier New"/>
            </a:endParaRPr>
          </a:p>
        </p:txBody>
      </p:sp>
      <p:sp>
        <p:nvSpPr>
          <p:cNvPr id="127" name="Google Shape;127;p14"/>
          <p:cNvSpPr/>
          <p:nvPr/>
        </p:nvSpPr>
        <p:spPr>
          <a:xfrm>
            <a:off x="3655724" y="390972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Assignment</a:t>
            </a:r>
            <a:endParaRPr sz="1300" b="1" i="0" u="none" strike="noStrike" cap="none">
              <a:solidFill>
                <a:srgbClr val="000000"/>
              </a:solidFill>
              <a:latin typeface="Courier New"/>
              <a:ea typeface="Courier New"/>
              <a:cs typeface="Courier New"/>
              <a:sym typeface="Courier New"/>
            </a:endParaRPr>
          </a:p>
        </p:txBody>
      </p:sp>
      <p:sp>
        <p:nvSpPr>
          <p:cNvPr id="128" name="Google Shape;128;p14"/>
          <p:cNvSpPr/>
          <p:nvPr/>
        </p:nvSpPr>
        <p:spPr>
          <a:xfrm>
            <a:off x="3655724" y="441282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While</a:t>
            </a:r>
            <a:endParaRPr sz="1300" b="1" i="0" u="none" strike="noStrike" cap="none">
              <a:solidFill>
                <a:srgbClr val="000000"/>
              </a:solidFill>
              <a:latin typeface="Courier New"/>
              <a:ea typeface="Courier New"/>
              <a:cs typeface="Courier New"/>
              <a:sym typeface="Courier New"/>
            </a:endParaRPr>
          </a:p>
        </p:txBody>
      </p:sp>
      <p:sp>
        <p:nvSpPr>
          <p:cNvPr id="114" name="Google Shape;114;p14"/>
          <p:cNvSpPr/>
          <p:nvPr/>
        </p:nvSpPr>
        <p:spPr>
          <a:xfrm>
            <a:off x="3655737" y="491592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If</a:t>
            </a:r>
            <a:endParaRPr sz="1300" b="1" i="0" u="none" strike="noStrike" cap="none">
              <a:solidFill>
                <a:srgbClr val="000000"/>
              </a:solidFill>
              <a:latin typeface="Courier New"/>
              <a:ea typeface="Courier New"/>
              <a:cs typeface="Courier New"/>
              <a:sym typeface="Courier New"/>
            </a:endParaRPr>
          </a:p>
        </p:txBody>
      </p:sp>
      <p:sp>
        <p:nvSpPr>
          <p:cNvPr id="107" name="Google Shape;107;p14"/>
          <p:cNvSpPr/>
          <p:nvPr/>
        </p:nvSpPr>
        <p:spPr>
          <a:xfrm>
            <a:off x="7092074" y="4412825"/>
            <a:ext cx="1579093" cy="438300"/>
          </a:xfrm>
          <a:prstGeom prst="rect">
            <a:avLst/>
          </a:prstGeom>
          <a:solidFill>
            <a:srgbClr val="FFF2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VarAccess</a:t>
            </a:r>
            <a:endParaRPr sz="1300" b="1" i="0" u="none" strike="noStrike" cap="none">
              <a:solidFill>
                <a:srgbClr val="000000"/>
              </a:solidFill>
              <a:latin typeface="Courier New"/>
              <a:ea typeface="Courier New"/>
              <a:cs typeface="Courier New"/>
              <a:sym typeface="Courier New"/>
            </a:endParaRPr>
          </a:p>
        </p:txBody>
      </p:sp>
      <p:sp>
        <p:nvSpPr>
          <p:cNvPr id="129" name="Google Shape;129;p14"/>
          <p:cNvSpPr/>
          <p:nvPr/>
        </p:nvSpPr>
        <p:spPr>
          <a:xfrm>
            <a:off x="7092074" y="491592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ArrayVarAccess</a:t>
            </a:r>
            <a:endParaRPr sz="1300" b="1" i="0" u="none" strike="noStrike" cap="none">
              <a:solidFill>
                <a:srgbClr val="000000"/>
              </a:solidFill>
              <a:latin typeface="Courier New"/>
              <a:ea typeface="Courier New"/>
              <a:cs typeface="Courier New"/>
              <a:sym typeface="Courier New"/>
            </a:endParaRPr>
          </a:p>
        </p:txBody>
      </p:sp>
      <p:sp>
        <p:nvSpPr>
          <p:cNvPr id="130" name="Google Shape;130;p14"/>
          <p:cNvSpPr/>
          <p:nvPr/>
        </p:nvSpPr>
        <p:spPr>
          <a:xfrm>
            <a:off x="7092074" y="5419013"/>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IntVarAccess</a:t>
            </a:r>
            <a:endParaRPr sz="1300" b="1" i="0" u="none" strike="noStrike" cap="none">
              <a:solidFill>
                <a:srgbClr val="000000"/>
              </a:solidFill>
              <a:latin typeface="Courier New"/>
              <a:ea typeface="Courier New"/>
              <a:cs typeface="Courier New"/>
              <a:sym typeface="Courier New"/>
            </a:endParaRPr>
          </a:p>
        </p:txBody>
      </p:sp>
      <p:sp>
        <p:nvSpPr>
          <p:cNvPr id="131" name="Google Shape;131;p14"/>
          <p:cNvSpPr/>
          <p:nvPr/>
        </p:nvSpPr>
        <p:spPr>
          <a:xfrm>
            <a:off x="5373899" y="390972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Plus</a:t>
            </a:r>
            <a:endParaRPr sz="1300" b="1" i="0" u="none" strike="noStrike" cap="none">
              <a:solidFill>
                <a:srgbClr val="000000"/>
              </a:solidFill>
              <a:latin typeface="Courier New"/>
              <a:ea typeface="Courier New"/>
              <a:cs typeface="Courier New"/>
              <a:sym typeface="Courier New"/>
            </a:endParaRPr>
          </a:p>
        </p:txBody>
      </p:sp>
      <p:sp>
        <p:nvSpPr>
          <p:cNvPr id="132" name="Google Shape;132;p14"/>
          <p:cNvSpPr/>
          <p:nvPr/>
        </p:nvSpPr>
        <p:spPr>
          <a:xfrm>
            <a:off x="5373899" y="441282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Minus</a:t>
            </a:r>
            <a:endParaRPr sz="1300" b="1" i="0" u="none" strike="noStrike" cap="none">
              <a:solidFill>
                <a:srgbClr val="000000"/>
              </a:solidFill>
              <a:latin typeface="Courier New"/>
              <a:ea typeface="Courier New"/>
              <a:cs typeface="Courier New"/>
              <a:sym typeface="Courier New"/>
            </a:endParaRPr>
          </a:p>
        </p:txBody>
      </p:sp>
      <p:sp>
        <p:nvSpPr>
          <p:cNvPr id="133" name="Google Shape;133;p14"/>
          <p:cNvSpPr/>
          <p:nvPr/>
        </p:nvSpPr>
        <p:spPr>
          <a:xfrm>
            <a:off x="5373899" y="491592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Equals</a:t>
            </a:r>
            <a:endParaRPr sz="1300" b="1" i="0" u="none" strike="noStrike" cap="none">
              <a:solidFill>
                <a:srgbClr val="000000"/>
              </a:solidFill>
              <a:latin typeface="Courier New"/>
              <a:ea typeface="Courier New"/>
              <a:cs typeface="Courier New"/>
              <a:sym typeface="Courier New"/>
            </a:endParaRPr>
          </a:p>
        </p:txBody>
      </p:sp>
      <p:sp>
        <p:nvSpPr>
          <p:cNvPr id="134" name="Google Shape;134;p14"/>
          <p:cNvSpPr/>
          <p:nvPr/>
        </p:nvSpPr>
        <p:spPr>
          <a:xfrm>
            <a:off x="5373899" y="541902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NotEquals</a:t>
            </a:r>
            <a:endParaRPr sz="1300" b="1" i="0" u="none" strike="noStrike" cap="none">
              <a:solidFill>
                <a:srgbClr val="000000"/>
              </a:solidFill>
              <a:latin typeface="Courier New"/>
              <a:ea typeface="Courier New"/>
              <a:cs typeface="Courier New"/>
              <a:sym typeface="Courier New"/>
            </a:endParaRPr>
          </a:p>
        </p:txBody>
      </p:sp>
      <p:sp>
        <p:nvSpPr>
          <p:cNvPr id="111" name="Google Shape;111;p14"/>
          <p:cNvSpPr/>
          <p:nvPr/>
        </p:nvSpPr>
        <p:spPr>
          <a:xfrm>
            <a:off x="5373849" y="5922125"/>
            <a:ext cx="1579093" cy="438300"/>
          </a:xfrm>
          <a:prstGeom prst="rect">
            <a:avLst/>
          </a:prstGeom>
          <a:solidFill>
            <a:srgbClr val="CC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NumberLiteral</a:t>
            </a:r>
            <a:endParaRPr sz="1300" b="1" i="0" u="none" strike="noStrike" cap="none">
              <a:solidFill>
                <a:srgbClr val="000000"/>
              </a:solidFill>
              <a:latin typeface="Courier New"/>
              <a:ea typeface="Courier New"/>
              <a:cs typeface="Courier New"/>
              <a:sym typeface="Courier New"/>
            </a:endParaRPr>
          </a:p>
        </p:txBody>
      </p:sp>
      <p:sp>
        <p:nvSpPr>
          <p:cNvPr id="135" name="Google Shape;135;p14"/>
          <p:cNvSpPr/>
          <p:nvPr/>
        </p:nvSpPr>
        <p:spPr>
          <a:xfrm>
            <a:off x="275000" y="6231425"/>
            <a:ext cx="445200" cy="438300"/>
          </a:xfrm>
          <a:prstGeom prst="rect">
            <a:avLst/>
          </a:prstGeom>
          <a:solidFill>
            <a:srgbClr val="FFF2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rgbClr val="000000"/>
              </a:solidFill>
              <a:latin typeface="Consolas"/>
              <a:ea typeface="Consolas"/>
              <a:cs typeface="Consolas"/>
              <a:sym typeface="Consolas"/>
            </a:endParaRPr>
          </a:p>
        </p:txBody>
      </p:sp>
      <p:sp>
        <p:nvSpPr>
          <p:cNvPr id="136" name="Google Shape;136;p14"/>
          <p:cNvSpPr/>
          <p:nvPr/>
        </p:nvSpPr>
        <p:spPr>
          <a:xfrm>
            <a:off x="720199" y="6231425"/>
            <a:ext cx="1579093" cy="4383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000000"/>
                </a:solidFill>
                <a:latin typeface="Courier New"/>
                <a:ea typeface="Courier New"/>
                <a:cs typeface="Courier New"/>
                <a:sym typeface="Courier New"/>
              </a:rPr>
              <a:t>Abstract Class</a:t>
            </a:r>
            <a:endParaRPr sz="1300" b="1" i="0" u="none" strike="noStrike" cap="none">
              <a:solidFill>
                <a:srgbClr val="000000"/>
              </a:solidFill>
              <a:latin typeface="Courier New"/>
              <a:ea typeface="Courier New"/>
              <a:cs typeface="Courier New"/>
              <a:sym typeface="Courier New"/>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8: Generating Code</a:t>
            </a:r>
            <a:endParaRPr dirty="0"/>
          </a:p>
        </p:txBody>
      </p:sp>
      <p:sp>
        <p:nvSpPr>
          <p:cNvPr id="142" name="Google Shape;142;p15"/>
          <p:cNvSpPr txBox="1">
            <a:spLocks noGrp="1"/>
          </p:cNvSpPr>
          <p:nvPr>
            <p:ph type="body" idx="1"/>
          </p:nvPr>
        </p:nvSpPr>
        <p:spPr>
          <a:xfrm>
            <a:off x="396876" y="1362075"/>
            <a:ext cx="4905799"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Each AST Node has a </a:t>
            </a:r>
            <a:r>
              <a:rPr lang="en-US" dirty="0" err="1"/>
              <a:t>printASM</a:t>
            </a:r>
            <a:r>
              <a:rPr lang="en-US" dirty="0"/>
              <a:t> method that should print out Hack instructions to </a:t>
            </a:r>
            <a:r>
              <a:rPr lang="en-US" dirty="0" err="1"/>
              <a:t>System.out</a:t>
            </a:r>
            <a:r>
              <a:rPr lang="en-US" dirty="0"/>
              <a:t> (and recursively call </a:t>
            </a:r>
            <a:r>
              <a:rPr lang="en-US" dirty="0" err="1"/>
              <a:t>printASM</a:t>
            </a:r>
            <a:r>
              <a:rPr lang="en-US" dirty="0"/>
              <a:t> on children)</a:t>
            </a:r>
            <a:endParaRPr dirty="0"/>
          </a:p>
          <a:p>
            <a:pPr marL="640080" lvl="1" indent="-283464" algn="l" rtl="0">
              <a:lnSpc>
                <a:spcPct val="110000"/>
              </a:lnSpc>
              <a:spcBef>
                <a:spcPts val="24"/>
              </a:spcBef>
              <a:spcAft>
                <a:spcPts val="0"/>
              </a:spcAft>
              <a:buSzPts val="2420"/>
              <a:buChar char="▪"/>
            </a:pPr>
            <a:r>
              <a:rPr lang="en-US" dirty="0"/>
              <a:t>You’re provided with </a:t>
            </a:r>
            <a:r>
              <a:rPr lang="en-US" dirty="0" err="1"/>
              <a:t>instr</a:t>
            </a:r>
            <a:r>
              <a:rPr lang="en-US" dirty="0"/>
              <a:t>(“@R0”) and label(“LOOP”) convenience functions</a:t>
            </a:r>
            <a:endParaRPr dirty="0"/>
          </a:p>
          <a:p>
            <a:pPr marL="640080" lvl="1" indent="-283464" algn="l" rtl="0">
              <a:lnSpc>
                <a:spcPct val="110000"/>
              </a:lnSpc>
              <a:spcBef>
                <a:spcPts val="24"/>
              </a:spcBef>
              <a:spcAft>
                <a:spcPts val="0"/>
              </a:spcAft>
              <a:buSzPts val="2420"/>
              <a:buChar char="▪"/>
            </a:pPr>
            <a:r>
              <a:rPr lang="en-US" dirty="0"/>
              <a:t>Each can take a comment as a second argument—we highly recommend you take advantage of this</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43" name="Google Shape;143;p1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29</a:t>
            </a:fld>
            <a:endParaRPr/>
          </a:p>
        </p:txBody>
      </p:sp>
      <p:sp>
        <p:nvSpPr>
          <p:cNvPr id="144" name="Google Shape;144;p15"/>
          <p:cNvSpPr txBox="1"/>
          <p:nvPr/>
        </p:nvSpPr>
        <p:spPr>
          <a:xfrm>
            <a:off x="5302674" y="1800600"/>
            <a:ext cx="3841325" cy="3256800"/>
          </a:xfrm>
          <a:prstGeom prst="rect">
            <a:avLst/>
          </a:prstGeom>
          <a:solidFill>
            <a:schemeClr val="bg1">
              <a:lumMod val="95000"/>
            </a:schemeClr>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CC7832"/>
                </a:solidFill>
                <a:latin typeface="Courier New"/>
                <a:ea typeface="Courier New"/>
                <a:cs typeface="Courier New"/>
                <a:sym typeface="Courier New"/>
              </a:rPr>
              <a:t>public class </a:t>
            </a:r>
            <a:r>
              <a:rPr lang="en-US" sz="1300" b="1" i="0" u="none" strike="noStrike" cap="none" dirty="0">
                <a:solidFill>
                  <a:srgbClr val="A9B7C6"/>
                </a:solidFill>
                <a:latin typeface="Courier New"/>
                <a:ea typeface="Courier New"/>
                <a:cs typeface="Courier New"/>
                <a:sym typeface="Courier New"/>
              </a:rPr>
              <a:t>If </a:t>
            </a:r>
            <a:r>
              <a:rPr lang="en-US" sz="1300" b="1" i="0" u="none" strike="noStrike" cap="none" dirty="0">
                <a:solidFill>
                  <a:srgbClr val="CC7832"/>
                </a:solidFill>
                <a:latin typeface="Courier New"/>
                <a:ea typeface="Courier New"/>
                <a:cs typeface="Courier New"/>
                <a:sym typeface="Courier New"/>
              </a:rPr>
              <a:t>extends </a:t>
            </a:r>
            <a:r>
              <a:rPr lang="en-US" sz="1300" b="1" i="0" u="none" strike="noStrike" cap="none" dirty="0">
                <a:solidFill>
                  <a:srgbClr val="A9B7C6"/>
                </a:solidFill>
                <a:latin typeface="Courier New"/>
                <a:ea typeface="Courier New"/>
                <a:cs typeface="Courier New"/>
                <a:sym typeface="Courier New"/>
              </a:rPr>
              <a:t>Statement {</a:t>
            </a:r>
            <a:endParaRPr sz="1300" b="1" i="0" u="none" strike="noStrike" cap="none" dirty="0">
              <a:solidFill>
                <a:srgbClr val="A9B7C6"/>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A9B7C6"/>
                </a:solidFill>
                <a:latin typeface="Courier New"/>
                <a:ea typeface="Courier New"/>
                <a:cs typeface="Courier New"/>
                <a:sym typeface="Courier New"/>
              </a:rPr>
              <a:t>  </a:t>
            </a:r>
            <a:r>
              <a:rPr lang="en-US" sz="1300" b="1" i="0" u="none" strike="noStrike" cap="none" dirty="0">
                <a:solidFill>
                  <a:srgbClr val="CC7832"/>
                </a:solidFill>
                <a:latin typeface="Courier New"/>
                <a:ea typeface="Courier New"/>
                <a:cs typeface="Courier New"/>
                <a:sym typeface="Courier New"/>
              </a:rPr>
              <a:t>public </a:t>
            </a:r>
            <a:r>
              <a:rPr lang="en-US" sz="1300" b="1" i="0" u="none" strike="noStrike" cap="none" dirty="0">
                <a:solidFill>
                  <a:srgbClr val="A9B7C6"/>
                </a:solidFill>
                <a:latin typeface="Courier New"/>
                <a:ea typeface="Courier New"/>
                <a:cs typeface="Courier New"/>
                <a:sym typeface="Courier New"/>
              </a:rPr>
              <a:t>Expression </a:t>
            </a:r>
            <a:r>
              <a:rPr lang="en-US" sz="1300" b="1" i="0" u="none" strike="noStrike" cap="none" dirty="0">
                <a:solidFill>
                  <a:srgbClr val="9876AA"/>
                </a:solidFill>
                <a:latin typeface="Courier New"/>
                <a:ea typeface="Courier New"/>
                <a:cs typeface="Courier New"/>
                <a:sym typeface="Courier New"/>
              </a:rPr>
              <a:t>condition</a:t>
            </a:r>
            <a:r>
              <a:rPr lang="en-US" sz="1300" b="1" i="0" u="none" strike="noStrike" cap="none" dirty="0">
                <a:solidFill>
                  <a:srgbClr val="CC7832"/>
                </a:solidFill>
                <a:latin typeface="Courier New"/>
                <a:ea typeface="Courier New"/>
                <a:cs typeface="Courier New"/>
                <a:sym typeface="Courier New"/>
              </a:rPr>
              <a:t>;</a:t>
            </a:r>
            <a:endParaRPr sz="1300" b="1" i="0" u="none" strike="noStrike" cap="none" dirty="0">
              <a:solidFill>
                <a:srgbClr val="CC783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CC7832"/>
                </a:solidFill>
                <a:latin typeface="Courier New"/>
                <a:ea typeface="Courier New"/>
                <a:cs typeface="Courier New"/>
                <a:sym typeface="Courier New"/>
              </a:rPr>
              <a:t>  public </a:t>
            </a:r>
            <a:r>
              <a:rPr lang="en-US" sz="1300" b="1" i="0" u="none" strike="noStrike" cap="none" dirty="0">
                <a:solidFill>
                  <a:srgbClr val="A9B7C6"/>
                </a:solidFill>
                <a:latin typeface="Courier New"/>
                <a:ea typeface="Courier New"/>
                <a:cs typeface="Courier New"/>
                <a:sym typeface="Courier New"/>
              </a:rPr>
              <a:t>List&lt;Statement&gt; </a:t>
            </a:r>
            <a:r>
              <a:rPr lang="en-US" sz="1300" b="1" i="0" u="none" strike="noStrike" cap="none" dirty="0">
                <a:solidFill>
                  <a:srgbClr val="9876AA"/>
                </a:solidFill>
                <a:latin typeface="Courier New"/>
                <a:ea typeface="Courier New"/>
                <a:cs typeface="Courier New"/>
                <a:sym typeface="Courier New"/>
              </a:rPr>
              <a:t>statements</a:t>
            </a:r>
            <a:r>
              <a:rPr lang="en-US" sz="1300" b="1" i="0" u="none" strike="noStrike" cap="none" dirty="0">
                <a:solidFill>
                  <a:srgbClr val="CC7832"/>
                </a:solidFill>
                <a:latin typeface="Courier New"/>
                <a:ea typeface="Courier New"/>
                <a:cs typeface="Courier New"/>
                <a:sym typeface="Courier New"/>
              </a:rPr>
              <a:t>;</a:t>
            </a:r>
            <a:endParaRPr sz="1300" b="1" i="0" u="none" strike="noStrike" cap="none" dirty="0">
              <a:solidFill>
                <a:srgbClr val="CC783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CC783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CC7832"/>
                </a:solidFill>
                <a:latin typeface="Courier New"/>
                <a:ea typeface="Courier New"/>
                <a:cs typeface="Courier New"/>
                <a:sym typeface="Courier New"/>
              </a:rPr>
              <a:t>  </a:t>
            </a:r>
            <a:r>
              <a:rPr lang="en-US" sz="1300" b="1" i="0" u="none" strike="noStrike" cap="none" dirty="0">
                <a:solidFill>
                  <a:srgbClr val="FFFFFF"/>
                </a:solidFill>
                <a:latin typeface="Courier New"/>
                <a:ea typeface="Courier New"/>
                <a:cs typeface="Courier New"/>
                <a:sym typeface="Courier New"/>
              </a:rPr>
              <a:t>...</a:t>
            </a:r>
            <a:endParaRPr sz="1300" b="1" i="0" u="none" strike="noStrike" cap="none" dirty="0">
              <a:solidFill>
                <a:srgbClr val="FFFFFF"/>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CC783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BBB529"/>
                </a:solidFill>
                <a:latin typeface="Courier New"/>
                <a:ea typeface="Courier New"/>
                <a:cs typeface="Courier New"/>
                <a:sym typeface="Courier New"/>
              </a:rPr>
              <a:t>@Override</a:t>
            </a:r>
            <a:endParaRPr sz="1300" b="1" i="0" u="none" strike="noStrike" cap="none" dirty="0">
              <a:solidFill>
                <a:srgbClr val="BBB529"/>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CC7832"/>
                </a:solidFill>
                <a:latin typeface="Courier New"/>
                <a:ea typeface="Courier New"/>
                <a:cs typeface="Courier New"/>
                <a:sym typeface="Courier New"/>
              </a:rPr>
              <a:t>public void </a:t>
            </a:r>
            <a:r>
              <a:rPr lang="en-US" sz="1300" b="1" i="0" u="none" strike="noStrike" cap="none" dirty="0" err="1">
                <a:solidFill>
                  <a:srgbClr val="FFC66D"/>
                </a:solidFill>
                <a:latin typeface="Courier New"/>
                <a:ea typeface="Courier New"/>
                <a:cs typeface="Courier New"/>
                <a:sym typeface="Courier New"/>
              </a:rPr>
              <a:t>printASM</a:t>
            </a:r>
            <a:r>
              <a:rPr lang="en-US" sz="1300" b="1" i="0" u="none" strike="noStrike" cap="none" dirty="0">
                <a:solidFill>
                  <a:srgbClr val="A9B7C6"/>
                </a:solidFill>
                <a:latin typeface="Courier New"/>
                <a:ea typeface="Courier New"/>
                <a:cs typeface="Courier New"/>
                <a:sym typeface="Courier New"/>
              </a:rPr>
              <a:t>(</a:t>
            </a:r>
            <a:r>
              <a:rPr lang="en-US" sz="1300" b="1" i="0" u="none" strike="noStrike" cap="none" dirty="0" err="1">
                <a:solidFill>
                  <a:srgbClr val="A9B7C6"/>
                </a:solidFill>
                <a:latin typeface="Courier New"/>
                <a:ea typeface="Courier New"/>
                <a:cs typeface="Courier New"/>
                <a:sym typeface="Courier New"/>
              </a:rPr>
              <a:t>symbolTable</a:t>
            </a:r>
            <a:r>
              <a:rPr lang="en-US" sz="1300" b="1" i="0" u="none" strike="noStrike" cap="none" dirty="0">
                <a:solidFill>
                  <a:srgbClr val="A9B7C6"/>
                </a:solidFill>
                <a:latin typeface="Courier New"/>
                <a:ea typeface="Courier New"/>
                <a:cs typeface="Courier New"/>
                <a:sym typeface="Courier New"/>
              </a:rPr>
              <a:t>) {</a:t>
            </a:r>
            <a:endParaRPr sz="1300" b="1" i="0" u="none" strike="noStrike" cap="none" dirty="0">
              <a:solidFill>
                <a:srgbClr val="A9B7C6"/>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9876AA"/>
                </a:solidFill>
                <a:latin typeface="Courier New"/>
                <a:ea typeface="Courier New"/>
                <a:cs typeface="Courier New"/>
                <a:sym typeface="Courier New"/>
              </a:rPr>
              <a:t>  </a:t>
            </a:r>
            <a:r>
              <a:rPr lang="en-US" sz="1300" b="1" i="0" u="none" strike="noStrike" cap="none" dirty="0" err="1">
                <a:solidFill>
                  <a:srgbClr val="9876AA"/>
                </a:solidFill>
                <a:latin typeface="Courier New"/>
                <a:ea typeface="Courier New"/>
                <a:cs typeface="Courier New"/>
                <a:sym typeface="Courier New"/>
              </a:rPr>
              <a:t>condition</a:t>
            </a:r>
            <a:r>
              <a:rPr lang="en-US" sz="1300" b="1" i="0" u="none" strike="noStrike" cap="none" dirty="0" err="1">
                <a:solidFill>
                  <a:srgbClr val="A9B7C6"/>
                </a:solidFill>
                <a:latin typeface="Courier New"/>
                <a:ea typeface="Courier New"/>
                <a:cs typeface="Courier New"/>
                <a:sym typeface="Courier New"/>
              </a:rPr>
              <a:t>.printASM</a:t>
            </a:r>
            <a:r>
              <a:rPr lang="en-US" sz="1300" b="1" i="0" u="none" strike="noStrike" cap="none" dirty="0">
                <a:solidFill>
                  <a:srgbClr val="A9B7C6"/>
                </a:solidFill>
                <a:latin typeface="Courier New"/>
                <a:ea typeface="Courier New"/>
                <a:cs typeface="Courier New"/>
                <a:sym typeface="Courier New"/>
              </a:rPr>
              <a:t>(</a:t>
            </a:r>
            <a:r>
              <a:rPr lang="en-US" sz="1300" b="1" i="0" u="none" strike="noStrike" cap="none" dirty="0" err="1">
                <a:solidFill>
                  <a:srgbClr val="A9B7C6"/>
                </a:solidFill>
                <a:latin typeface="Courier New"/>
                <a:ea typeface="Courier New"/>
                <a:cs typeface="Courier New"/>
                <a:sym typeface="Courier New"/>
              </a:rPr>
              <a:t>symbolTable</a:t>
            </a:r>
            <a:r>
              <a:rPr lang="en-US" sz="1300" b="1" i="0" u="none" strike="noStrike" cap="none" dirty="0">
                <a:solidFill>
                  <a:srgbClr val="A9B7C6"/>
                </a:solidFill>
                <a:latin typeface="Courier New"/>
                <a:ea typeface="Courier New"/>
                <a:cs typeface="Courier New"/>
                <a:sym typeface="Courier New"/>
              </a:rPr>
              <a:t>)</a:t>
            </a:r>
            <a:r>
              <a:rPr lang="en-US" sz="1300" b="1" i="0" u="none" strike="noStrike" cap="none" dirty="0">
                <a:solidFill>
                  <a:srgbClr val="CC7832"/>
                </a:solidFill>
                <a:latin typeface="Courier New"/>
                <a:ea typeface="Courier New"/>
                <a:cs typeface="Courier New"/>
                <a:sym typeface="Courier New"/>
              </a:rPr>
              <a:t>;</a:t>
            </a:r>
            <a:endParaRPr sz="1300" b="1" i="0" u="none" strike="noStrike" cap="none" dirty="0">
              <a:solidFill>
                <a:schemeClr val="lt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1" u="none" strike="noStrike" cap="none" dirty="0">
                <a:solidFill>
                  <a:srgbClr val="A9B7C6"/>
                </a:solidFill>
                <a:latin typeface="Courier New"/>
                <a:ea typeface="Courier New"/>
                <a:cs typeface="Courier New"/>
                <a:sym typeface="Courier New"/>
              </a:rPr>
              <a:t>  </a:t>
            </a:r>
            <a:r>
              <a:rPr lang="en-US" sz="1300" b="1" i="1" u="none" strike="noStrike" cap="none" dirty="0" err="1">
                <a:solidFill>
                  <a:srgbClr val="A9B7C6"/>
                </a:solidFill>
                <a:latin typeface="Courier New"/>
                <a:ea typeface="Courier New"/>
                <a:cs typeface="Courier New"/>
                <a:sym typeface="Courier New"/>
              </a:rPr>
              <a:t>instr</a:t>
            </a:r>
            <a:r>
              <a:rPr lang="en-US" sz="1300" b="1" i="0" u="none" strike="noStrike" cap="none" dirty="0">
                <a:solidFill>
                  <a:srgbClr val="A9B7C6"/>
                </a:solidFill>
                <a:latin typeface="Courier New"/>
                <a:ea typeface="Courier New"/>
                <a:cs typeface="Courier New"/>
                <a:sym typeface="Courier New"/>
              </a:rPr>
              <a:t>(</a:t>
            </a:r>
            <a:r>
              <a:rPr lang="en-US" sz="1300" b="1" i="0" u="none" strike="noStrike" cap="none" dirty="0">
                <a:solidFill>
                  <a:srgbClr val="6A8759"/>
                </a:solidFill>
                <a:latin typeface="Courier New"/>
                <a:ea typeface="Courier New"/>
                <a:cs typeface="Courier New"/>
                <a:sym typeface="Courier New"/>
              </a:rPr>
              <a:t>"@R0"</a:t>
            </a:r>
            <a:r>
              <a:rPr lang="en-US" sz="1300" b="1" i="0" u="none" strike="noStrike" cap="none" dirty="0">
                <a:solidFill>
                  <a:srgbClr val="A9B7C6"/>
                </a:solidFill>
                <a:latin typeface="Courier New"/>
                <a:ea typeface="Courier New"/>
                <a:cs typeface="Courier New"/>
                <a:sym typeface="Courier New"/>
              </a:rPr>
              <a:t>,</a:t>
            </a:r>
            <a:r>
              <a:rPr lang="en-US" sz="1300" b="1" i="0" u="none" strike="noStrike" cap="none" dirty="0">
                <a:solidFill>
                  <a:srgbClr val="6A8759"/>
                </a:solidFill>
                <a:latin typeface="Courier New"/>
                <a:ea typeface="Courier New"/>
                <a:cs typeface="Courier New"/>
                <a:sym typeface="Courier New"/>
              </a:rPr>
              <a:t> “Get </a:t>
            </a:r>
            <a:r>
              <a:rPr lang="en-US" sz="1300" b="1" i="0" u="none" strike="noStrike" cap="none" dirty="0" err="1">
                <a:solidFill>
                  <a:srgbClr val="6A8759"/>
                </a:solidFill>
                <a:latin typeface="Courier New"/>
                <a:ea typeface="Courier New"/>
                <a:cs typeface="Courier New"/>
                <a:sym typeface="Courier New"/>
              </a:rPr>
              <a:t>cond</a:t>
            </a:r>
            <a:r>
              <a:rPr lang="en-US" sz="1300" b="1" i="0" u="none" strike="noStrike" cap="none" dirty="0">
                <a:solidFill>
                  <a:srgbClr val="6A8759"/>
                </a:solidFill>
                <a:latin typeface="Courier New"/>
                <a:ea typeface="Courier New"/>
                <a:cs typeface="Courier New"/>
                <a:sym typeface="Courier New"/>
              </a:rPr>
              <a:t> result”</a:t>
            </a:r>
            <a:r>
              <a:rPr lang="en-US" sz="1300" b="1" i="0" u="none" strike="noStrike" cap="none" dirty="0">
                <a:solidFill>
                  <a:srgbClr val="A9B7C6"/>
                </a:solidFill>
                <a:latin typeface="Courier New"/>
                <a:ea typeface="Courier New"/>
                <a:cs typeface="Courier New"/>
                <a:sym typeface="Courier New"/>
              </a:rPr>
              <a:t>)</a:t>
            </a:r>
            <a:r>
              <a:rPr lang="en-US" sz="1300" b="1" i="0" u="none" strike="noStrike" cap="none" dirty="0">
                <a:solidFill>
                  <a:srgbClr val="CC7832"/>
                </a:solidFill>
                <a:latin typeface="Courier New"/>
                <a:ea typeface="Courier New"/>
                <a:cs typeface="Courier New"/>
                <a:sym typeface="Courier New"/>
              </a:rPr>
              <a:t>;</a:t>
            </a:r>
            <a:endParaRPr sz="1300" b="1" i="0" u="none" strike="noStrike" cap="none" dirty="0">
              <a:solidFill>
                <a:srgbClr val="CC783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1" u="none" strike="noStrike" cap="none" dirty="0">
                <a:solidFill>
                  <a:srgbClr val="A9B7C6"/>
                </a:solidFill>
                <a:latin typeface="Courier New"/>
                <a:ea typeface="Courier New"/>
                <a:cs typeface="Courier New"/>
                <a:sym typeface="Courier New"/>
              </a:rPr>
              <a:t>  </a:t>
            </a:r>
            <a:r>
              <a:rPr lang="en-US" sz="1300" b="1" i="1" u="none" strike="noStrike" cap="none" dirty="0" err="1">
                <a:solidFill>
                  <a:srgbClr val="A9B7C6"/>
                </a:solidFill>
                <a:latin typeface="Courier New"/>
                <a:ea typeface="Courier New"/>
                <a:cs typeface="Courier New"/>
                <a:sym typeface="Courier New"/>
              </a:rPr>
              <a:t>instr</a:t>
            </a:r>
            <a:r>
              <a:rPr lang="en-US" sz="1300" b="1" i="0" u="none" strike="noStrike" cap="none" dirty="0">
                <a:solidFill>
                  <a:srgbClr val="A9B7C6"/>
                </a:solidFill>
                <a:latin typeface="Courier New"/>
                <a:ea typeface="Courier New"/>
                <a:cs typeface="Courier New"/>
                <a:sym typeface="Courier New"/>
              </a:rPr>
              <a:t>(</a:t>
            </a:r>
            <a:r>
              <a:rPr lang="en-US" sz="1300" b="1" i="0" u="none" strike="noStrike" cap="none" dirty="0">
                <a:solidFill>
                  <a:srgbClr val="6A8759"/>
                </a:solidFill>
                <a:latin typeface="Courier New"/>
                <a:ea typeface="Courier New"/>
                <a:cs typeface="Courier New"/>
                <a:sym typeface="Courier New"/>
              </a:rPr>
              <a:t>"D=M"</a:t>
            </a:r>
            <a:r>
              <a:rPr lang="en-US" sz="1300" b="1" i="0" u="none" strike="noStrike" cap="none" dirty="0">
                <a:solidFill>
                  <a:srgbClr val="A9B7C6"/>
                </a:solidFill>
                <a:latin typeface="Courier New"/>
                <a:ea typeface="Courier New"/>
                <a:cs typeface="Courier New"/>
                <a:sym typeface="Courier New"/>
              </a:rPr>
              <a:t>)</a:t>
            </a:r>
            <a:r>
              <a:rPr lang="en-US" sz="1300" b="1" i="0" u="none" strike="noStrike" cap="none" dirty="0">
                <a:solidFill>
                  <a:srgbClr val="CC7832"/>
                </a:solidFill>
                <a:latin typeface="Courier New"/>
                <a:ea typeface="Courier New"/>
                <a:cs typeface="Courier New"/>
                <a:sym typeface="Courier New"/>
              </a:rPr>
              <a:t>;</a:t>
            </a:r>
            <a:endParaRPr sz="1300" b="1" i="0" u="none" strike="noStrike" cap="none" dirty="0">
              <a:solidFill>
                <a:srgbClr val="CC783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CC783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CC7832"/>
                </a:solidFill>
                <a:latin typeface="Courier New"/>
                <a:ea typeface="Courier New"/>
                <a:cs typeface="Courier New"/>
                <a:sym typeface="Courier New"/>
              </a:rPr>
              <a:t>  </a:t>
            </a:r>
            <a:r>
              <a:rPr lang="en-US" sz="1300" b="1" i="0" u="none" strike="noStrike" cap="none" dirty="0">
                <a:solidFill>
                  <a:srgbClr val="FFFFFF"/>
                </a:solidFill>
                <a:latin typeface="Courier New"/>
                <a:ea typeface="Courier New"/>
                <a:cs typeface="Courier New"/>
                <a:sym typeface="Courier New"/>
              </a:rPr>
              <a:t>...</a:t>
            </a:r>
            <a:endParaRPr sz="1300" b="1" i="0" u="none" strike="noStrike" cap="none" dirty="0">
              <a:solidFill>
                <a:srgbClr val="FFFFFF"/>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CC783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CC7832"/>
                </a:solidFill>
                <a:latin typeface="Courier New"/>
                <a:ea typeface="Courier New"/>
                <a:cs typeface="Courier New"/>
                <a:sym typeface="Courier New"/>
              </a:rPr>
              <a:t>}</a:t>
            </a:r>
            <a:endParaRPr sz="1300" b="1" i="0" u="none" strike="noStrike" cap="none" dirty="0">
              <a:solidFill>
                <a:srgbClr val="CC783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100"/>
              <a:buFont typeface="Arial"/>
              <a:buNone/>
            </a:pPr>
            <a:endParaRPr sz="1100" b="1" i="0" u="none" strike="noStrike" cap="none" dirty="0">
              <a:solidFill>
                <a:srgbClr val="CC7832"/>
              </a:solidFill>
              <a:highlight>
                <a:srgbClr val="2B2B2B"/>
              </a:highlight>
              <a:latin typeface="Courier New"/>
              <a:ea typeface="Courier New"/>
              <a:cs typeface="Courier New"/>
              <a:sym typeface="Courier New"/>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Stress &amp; Wellness Podcast</a:t>
            </a:r>
            <a:endParaRPr dirty="0"/>
          </a:p>
        </p:txBody>
      </p:sp>
      <p:sp>
        <p:nvSpPr>
          <p:cNvPr id="48" name="Google Shape;48;p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Reading: Episode 1 of the Feminist Survival Project podcast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Topics: stress response cycle &amp; dealing with stress versus dealing with stressors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Lots of information to process from the podcast—what were your thoughts?</a:t>
            </a:r>
            <a:endParaRPr dirty="0"/>
          </a:p>
        </p:txBody>
      </p:sp>
      <p:sp>
        <p:nvSpPr>
          <p:cNvPr id="49" name="Google Shape;49;p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Example: Number Literal </a:t>
            </a:r>
            <a:r>
              <a:rPr lang="en-US" sz="2000"/>
              <a:t>(Step 1)</a:t>
            </a:r>
            <a:endParaRPr/>
          </a:p>
        </p:txBody>
      </p:sp>
      <p:sp>
        <p:nvSpPr>
          <p:cNvPr id="151" name="Google Shape;151;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Called a “literal” because it’s a literal value embedded in the Micro Jack code</a:t>
            </a:r>
            <a:endParaRPr dirty="0"/>
          </a:p>
          <a:p>
            <a:pPr marL="640080" lvl="1" indent="-283464" algn="l" rtl="0">
              <a:lnSpc>
                <a:spcPct val="110000"/>
              </a:lnSpc>
              <a:spcBef>
                <a:spcPts val="24"/>
              </a:spcBef>
              <a:spcAft>
                <a:spcPts val="0"/>
              </a:spcAft>
              <a:buSzPts val="2420"/>
              <a:buChar char="▪"/>
            </a:pPr>
            <a:r>
              <a:rPr lang="en-US" dirty="0"/>
              <a:t>Generated Hack Assembly  should simply put that value in R0</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52" name="Google Shape;152;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30</a:t>
            </a:fld>
            <a:endParaRPr/>
          </a:p>
        </p:txBody>
      </p:sp>
      <p:sp>
        <p:nvSpPr>
          <p:cNvPr id="153" name="Google Shape;153;p16"/>
          <p:cNvSpPr/>
          <p:nvPr/>
        </p:nvSpPr>
        <p:spPr>
          <a:xfrm>
            <a:off x="3272213" y="3360975"/>
            <a:ext cx="2067000" cy="1039500"/>
          </a:xfrm>
          <a:prstGeom prst="rect">
            <a:avLst/>
          </a:prstGeom>
          <a:solidFill>
            <a:srgbClr val="EFEFEF"/>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Abstract Syntax Tree</a:t>
            </a:r>
            <a:endParaRPr sz="1300" b="0" i="0" u="none" strike="noStrike" cap="none">
              <a:solidFill>
                <a:schemeClr val="dk1"/>
              </a:solidFill>
              <a:latin typeface="Calibri"/>
              <a:ea typeface="Calibri"/>
              <a:cs typeface="Calibri"/>
              <a:sym typeface="Calibri"/>
            </a:endParaRPr>
          </a:p>
        </p:txBody>
      </p:sp>
      <p:sp>
        <p:nvSpPr>
          <p:cNvPr id="154" name="Google Shape;154;p16"/>
          <p:cNvSpPr/>
          <p:nvPr/>
        </p:nvSpPr>
        <p:spPr>
          <a:xfrm>
            <a:off x="707700" y="3477525"/>
            <a:ext cx="1730100" cy="806400"/>
          </a:xfrm>
          <a:prstGeom prst="rect">
            <a:avLst/>
          </a:prstGeom>
          <a:solidFill>
            <a:srgbClr val="EFEFEF"/>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4</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MicroJack Code</a:t>
            </a:r>
            <a:endParaRPr sz="1300" b="0" i="0" u="none" strike="noStrike" cap="none">
              <a:solidFill>
                <a:schemeClr val="dk1"/>
              </a:solidFill>
              <a:latin typeface="Calibri"/>
              <a:ea typeface="Calibri"/>
              <a:cs typeface="Calibri"/>
              <a:sym typeface="Calibri"/>
            </a:endParaRPr>
          </a:p>
        </p:txBody>
      </p:sp>
      <p:sp>
        <p:nvSpPr>
          <p:cNvPr id="155" name="Google Shape;155;p16"/>
          <p:cNvSpPr/>
          <p:nvPr/>
        </p:nvSpPr>
        <p:spPr>
          <a:xfrm>
            <a:off x="3857588" y="3621675"/>
            <a:ext cx="872500" cy="285000"/>
          </a:xfrm>
          <a:prstGeom prst="roundRect">
            <a:avLst>
              <a:gd name="adj" fmla="val 16667"/>
            </a:avLst>
          </a:prstGeom>
          <a:solidFill>
            <a:srgbClr val="6FA8D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FFFFFF"/>
                </a:solidFill>
                <a:latin typeface="Courier New"/>
                <a:ea typeface="Courier New"/>
                <a:cs typeface="Courier New"/>
                <a:sym typeface="Courier New"/>
              </a:rPr>
              <a:t>NUM(4)</a:t>
            </a:r>
            <a:endParaRPr sz="1400" b="1" i="0" u="none" strike="noStrike" cap="none">
              <a:solidFill>
                <a:srgbClr val="FFFFFF"/>
              </a:solidFill>
              <a:latin typeface="Courier New"/>
              <a:ea typeface="Courier New"/>
              <a:cs typeface="Courier New"/>
              <a:sym typeface="Courier New"/>
            </a:endParaRPr>
          </a:p>
        </p:txBody>
      </p:sp>
      <p:sp>
        <p:nvSpPr>
          <p:cNvPr id="156" name="Google Shape;156;p16"/>
          <p:cNvSpPr/>
          <p:nvPr/>
        </p:nvSpPr>
        <p:spPr>
          <a:xfrm>
            <a:off x="6173650" y="3198975"/>
            <a:ext cx="1730100" cy="1363500"/>
          </a:xfrm>
          <a:prstGeom prst="rect">
            <a:avLst/>
          </a:prstGeom>
          <a:solidFill>
            <a:srgbClr val="CFE2F3"/>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@4</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D=A</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@R0</a:t>
            </a:r>
            <a:endParaRPr sz="16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0000"/>
                </a:solidFill>
                <a:latin typeface="Courier New"/>
                <a:ea typeface="Courier New"/>
                <a:cs typeface="Courier New"/>
                <a:sym typeface="Courier New"/>
              </a:rPr>
              <a:t>M=D</a:t>
            </a:r>
            <a:endParaRPr sz="16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Hack ASM</a:t>
            </a:r>
            <a:endParaRPr sz="1300" b="0" i="0" u="none" strike="noStrike" cap="none">
              <a:solidFill>
                <a:schemeClr val="dk1"/>
              </a:solidFill>
              <a:latin typeface="Calibri"/>
              <a:ea typeface="Calibri"/>
              <a:cs typeface="Calibri"/>
              <a:sym typeface="Calibri"/>
            </a:endParaRPr>
          </a:p>
        </p:txBody>
      </p:sp>
      <p:sp>
        <p:nvSpPr>
          <p:cNvPr id="157" name="Google Shape;157;p16"/>
          <p:cNvSpPr/>
          <p:nvPr/>
        </p:nvSpPr>
        <p:spPr>
          <a:xfrm>
            <a:off x="2687900" y="3738225"/>
            <a:ext cx="334200" cy="285000"/>
          </a:xfrm>
          <a:prstGeom prst="rightArrow">
            <a:avLst>
              <a:gd name="adj1" fmla="val 50000"/>
              <a:gd name="adj2" fmla="val 50000"/>
            </a:avLst>
          </a:prstGeom>
          <a:solidFill>
            <a:srgbClr val="99999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8" name="Google Shape;158;p16"/>
          <p:cNvSpPr/>
          <p:nvPr/>
        </p:nvSpPr>
        <p:spPr>
          <a:xfrm>
            <a:off x="5589338" y="3738225"/>
            <a:ext cx="334200" cy="285000"/>
          </a:xfrm>
          <a:prstGeom prst="rightArrow">
            <a:avLst>
              <a:gd name="adj1" fmla="val 50000"/>
              <a:gd name="adj2" fmla="val 50000"/>
            </a:avLst>
          </a:prstGeom>
          <a:solidFill>
            <a:srgbClr val="99999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Example: Number Literal </a:t>
            </a:r>
            <a:r>
              <a:rPr lang="en-US" sz="2000"/>
              <a:t>(Step 1)</a:t>
            </a:r>
            <a:endParaRPr/>
          </a:p>
        </p:txBody>
      </p:sp>
      <p:sp>
        <p:nvSpPr>
          <p:cNvPr id="165" name="Google Shape;165;p1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31</a:t>
            </a:fld>
            <a:endParaRPr/>
          </a:p>
        </p:txBody>
      </p:sp>
      <p:sp>
        <p:nvSpPr>
          <p:cNvPr id="166" name="Google Shape;166;p17"/>
          <p:cNvSpPr/>
          <p:nvPr/>
        </p:nvSpPr>
        <p:spPr>
          <a:xfrm>
            <a:off x="707700" y="1239850"/>
            <a:ext cx="7826700" cy="5252400"/>
          </a:xfrm>
          <a:prstGeom prst="rect">
            <a:avLst/>
          </a:prstGeom>
          <a:solidFill>
            <a:srgbClr val="F3F3F3"/>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public class </a:t>
            </a:r>
            <a:r>
              <a:rPr lang="en-US" sz="1500" b="1" i="0" u="none" strike="noStrike" cap="none" dirty="0" err="1">
                <a:solidFill>
                  <a:srgbClr val="0B5394"/>
                </a:solidFill>
                <a:latin typeface="Courier New"/>
                <a:ea typeface="Courier New"/>
                <a:cs typeface="Courier New"/>
                <a:sym typeface="Courier New"/>
              </a:rPr>
              <a:t>NumberLiteral</a:t>
            </a:r>
            <a:r>
              <a:rPr lang="en-US" sz="1500" b="1" i="0" u="none" strike="noStrike" cap="none" dirty="0">
                <a:solidFill>
                  <a:srgbClr val="000000"/>
                </a:solidFill>
                <a:latin typeface="Courier New"/>
                <a:ea typeface="Courier New"/>
                <a:cs typeface="Courier New"/>
                <a:sym typeface="Courier New"/>
              </a:rPr>
              <a:t> extends </a:t>
            </a:r>
            <a:r>
              <a:rPr lang="en-US" sz="1500" b="1" i="0" u="none" strike="noStrike" cap="none" dirty="0">
                <a:solidFill>
                  <a:srgbClr val="0B5394"/>
                </a:solidFill>
                <a:latin typeface="Courier New"/>
                <a:ea typeface="Courier New"/>
                <a:cs typeface="Courier New"/>
                <a:sym typeface="Courier New"/>
              </a:rPr>
              <a:t>Expression</a:t>
            </a: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public </a:t>
            </a:r>
            <a:r>
              <a:rPr lang="en-US" sz="1500" b="1" i="0" u="none" strike="noStrike" cap="none" dirty="0">
                <a:solidFill>
                  <a:srgbClr val="0B5394"/>
                </a:solidFill>
                <a:latin typeface="Courier New"/>
                <a:ea typeface="Courier New"/>
                <a:cs typeface="Courier New"/>
                <a:sym typeface="Courier New"/>
              </a:rPr>
              <a:t>int</a:t>
            </a:r>
            <a:r>
              <a:rPr lang="en-US" sz="1500" b="1" i="0" u="none" strike="noStrike" cap="none" dirty="0">
                <a:solidFill>
                  <a:srgbClr val="000000"/>
                </a:solidFill>
                <a:latin typeface="Courier New"/>
                <a:ea typeface="Courier New"/>
                <a:cs typeface="Courier New"/>
                <a:sym typeface="Courier New"/>
              </a:rPr>
              <a:t> value;</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public </a:t>
            </a:r>
            <a:r>
              <a:rPr lang="en-US" sz="1500" b="1" i="0" u="none" strike="noStrike" cap="none" dirty="0" err="1">
                <a:solidFill>
                  <a:srgbClr val="990000"/>
                </a:solidFill>
                <a:latin typeface="Courier New"/>
                <a:ea typeface="Courier New"/>
                <a:cs typeface="Courier New"/>
                <a:sym typeface="Courier New"/>
              </a:rPr>
              <a:t>NumberLiteral</a:t>
            </a:r>
            <a:r>
              <a:rPr lang="en-US" sz="1500" b="1" i="0" u="none" strike="noStrike" cap="none" dirty="0">
                <a:solidFill>
                  <a:srgbClr val="000000"/>
                </a:solidFill>
                <a:latin typeface="Courier New"/>
                <a:ea typeface="Courier New"/>
                <a:cs typeface="Courier New"/>
                <a:sym typeface="Courier New"/>
              </a:rPr>
              <a:t>(</a:t>
            </a:r>
            <a:r>
              <a:rPr lang="en-US" sz="1500" b="1" i="0" u="none" strike="noStrike" cap="none" dirty="0">
                <a:solidFill>
                  <a:srgbClr val="0B5394"/>
                </a:solidFill>
                <a:latin typeface="Courier New"/>
                <a:ea typeface="Courier New"/>
                <a:cs typeface="Courier New"/>
                <a:sym typeface="Courier New"/>
              </a:rPr>
              <a:t>String</a:t>
            </a:r>
            <a:r>
              <a:rPr lang="en-US" sz="1500" b="1" i="0" u="none" strike="noStrike" cap="none" dirty="0">
                <a:solidFill>
                  <a:srgbClr val="000000"/>
                </a:solidFill>
                <a:latin typeface="Courier New"/>
                <a:ea typeface="Courier New"/>
                <a:cs typeface="Courier New"/>
                <a:sym typeface="Courier New"/>
              </a:rPr>
              <a:t> value)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this.</a:t>
            </a:r>
            <a:r>
              <a:rPr lang="en-US" sz="1500" b="1" i="0" u="none" strike="noStrike" cap="none" dirty="0" err="1">
                <a:solidFill>
                  <a:srgbClr val="45818E"/>
                </a:solidFill>
                <a:latin typeface="Courier New"/>
                <a:ea typeface="Courier New"/>
                <a:cs typeface="Courier New"/>
                <a:sym typeface="Courier New"/>
              </a:rPr>
              <a:t>value</a:t>
            </a:r>
            <a:r>
              <a:rPr lang="en-US" sz="1500" b="1" i="0" u="none" strike="noStrike" cap="none" dirty="0">
                <a:solidFill>
                  <a:srgbClr val="000000"/>
                </a:solidFill>
                <a:latin typeface="Courier New"/>
                <a:ea typeface="Courier New"/>
                <a:cs typeface="Courier New"/>
                <a:sym typeface="Courier New"/>
              </a:rPr>
              <a:t> = </a:t>
            </a:r>
            <a:r>
              <a:rPr lang="en-US" sz="1500" b="1" i="0" u="none" strike="noStrike" cap="none" dirty="0" err="1">
                <a:solidFill>
                  <a:srgbClr val="0B5394"/>
                </a:solidFill>
                <a:latin typeface="Courier New"/>
                <a:ea typeface="Courier New"/>
                <a:cs typeface="Courier New"/>
                <a:sym typeface="Courier New"/>
              </a:rPr>
              <a:t>Integer</a:t>
            </a:r>
            <a:r>
              <a:rPr lang="en-US" sz="1500" b="1" i="0" u="none" strike="noStrike" cap="none" dirty="0" err="1">
                <a:solidFill>
                  <a:srgbClr val="000000"/>
                </a:solidFill>
                <a:latin typeface="Courier New"/>
                <a:ea typeface="Courier New"/>
                <a:cs typeface="Courier New"/>
                <a:sym typeface="Courier New"/>
              </a:rPr>
              <a:t>.</a:t>
            </a:r>
            <a:r>
              <a:rPr lang="en-US" sz="1500" b="1" i="0" u="none" strike="noStrike" cap="none" dirty="0" err="1">
                <a:solidFill>
                  <a:srgbClr val="45818E"/>
                </a:solidFill>
                <a:latin typeface="Courier New"/>
                <a:ea typeface="Courier New"/>
                <a:cs typeface="Courier New"/>
                <a:sym typeface="Courier New"/>
              </a:rPr>
              <a:t>parseInt</a:t>
            </a:r>
            <a:r>
              <a:rPr lang="en-US" sz="1500" b="1" i="0" u="none" strike="noStrike" cap="none" dirty="0">
                <a:solidFill>
                  <a:srgbClr val="000000"/>
                </a:solidFill>
                <a:latin typeface="Courier New"/>
                <a:ea typeface="Courier New"/>
                <a:cs typeface="Courier New"/>
                <a:sym typeface="Courier New"/>
              </a:rPr>
              <a:t>(value);</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1" u="none" strike="noStrike" cap="none" dirty="0">
                <a:solidFill>
                  <a:srgbClr val="999999"/>
                </a:solidFill>
                <a:latin typeface="Courier New"/>
                <a:ea typeface="Courier New"/>
                <a:cs typeface="Courier New"/>
                <a:sym typeface="Courier New"/>
              </a:rPr>
              <a:t>@Override</a:t>
            </a:r>
            <a:endParaRPr sz="1500" b="1" i="1" u="none" strike="noStrike" cap="none" dirty="0">
              <a:solidFill>
                <a:srgbClr val="999999"/>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public </a:t>
            </a:r>
            <a:r>
              <a:rPr lang="en-US" sz="1500" b="1" i="0" u="none" strike="noStrike" cap="none" dirty="0">
                <a:solidFill>
                  <a:srgbClr val="0B5394"/>
                </a:solidFill>
                <a:latin typeface="Courier New"/>
                <a:ea typeface="Courier New"/>
                <a:cs typeface="Courier New"/>
                <a:sym typeface="Courier New"/>
              </a:rPr>
              <a:t>void</a:t>
            </a: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990000"/>
                </a:solidFill>
                <a:latin typeface="Courier New"/>
                <a:ea typeface="Courier New"/>
                <a:cs typeface="Courier New"/>
                <a:sym typeface="Courier New"/>
              </a:rPr>
              <a:t>printASM</a:t>
            </a: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comment(</a:t>
            </a:r>
            <a:r>
              <a:rPr lang="en-US" sz="1500" b="1" i="0" u="none" strike="noStrike" cap="none" dirty="0">
                <a:solidFill>
                  <a:srgbClr val="A64D79"/>
                </a:solidFill>
                <a:latin typeface="Courier New"/>
                <a:ea typeface="Courier New"/>
                <a:cs typeface="Courier New"/>
                <a:sym typeface="Courier New"/>
              </a:rPr>
              <a:t>"Start Number Literal"</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instr</a:t>
            </a: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instr</a:t>
            </a:r>
            <a:r>
              <a:rPr lang="en-US" sz="1500" b="1" i="0" u="none" strike="noStrike" cap="none" dirty="0">
                <a:solidFill>
                  <a:srgbClr val="000000"/>
                </a:solidFill>
                <a:latin typeface="Courier New"/>
                <a:ea typeface="Courier New"/>
                <a:cs typeface="Courier New"/>
                <a:sym typeface="Courier New"/>
              </a:rPr>
              <a:t>(</a:t>
            </a:r>
            <a:r>
              <a:rPr lang="en-US" sz="1500" b="1" i="0" u="none" strike="noStrike" cap="none" dirty="0">
                <a:solidFill>
                  <a:srgbClr val="A64D79"/>
                </a:solidFill>
                <a:latin typeface="Courier New"/>
                <a:ea typeface="Courier New"/>
                <a:cs typeface="Courier New"/>
                <a:sym typeface="Courier New"/>
              </a:rPr>
              <a:t>"D=A"</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instr</a:t>
            </a:r>
            <a:r>
              <a:rPr lang="en-US" sz="1500" b="1" i="0" u="none" strike="noStrike" cap="none" dirty="0">
                <a:solidFill>
                  <a:srgbClr val="000000"/>
                </a:solidFill>
                <a:latin typeface="Courier New"/>
                <a:ea typeface="Courier New"/>
                <a:cs typeface="Courier New"/>
                <a:sym typeface="Courier New"/>
              </a:rPr>
              <a:t>(</a:t>
            </a:r>
            <a:r>
              <a:rPr lang="en-US" sz="1500" b="1" i="0" u="none" strike="noStrike" cap="none" dirty="0">
                <a:solidFill>
                  <a:srgbClr val="A64D79"/>
                </a:solidFill>
                <a:latin typeface="Courier New"/>
                <a:ea typeface="Courier New"/>
                <a:cs typeface="Courier New"/>
                <a:sym typeface="Courier New"/>
              </a:rPr>
              <a:t>"@R0"</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instr</a:t>
            </a:r>
            <a:r>
              <a:rPr lang="en-US" sz="1500" b="1" i="0" u="none" strike="noStrike" cap="none" dirty="0">
                <a:solidFill>
                  <a:srgbClr val="000000"/>
                </a:solidFill>
                <a:latin typeface="Courier New"/>
                <a:ea typeface="Courier New"/>
                <a:cs typeface="Courier New"/>
                <a:sym typeface="Courier New"/>
              </a:rPr>
              <a:t>(</a:t>
            </a:r>
            <a:r>
              <a:rPr lang="en-US" sz="1500" b="1" i="0" u="none" strike="noStrike" cap="none" dirty="0">
                <a:solidFill>
                  <a:srgbClr val="A64D79"/>
                </a:solidFill>
                <a:latin typeface="Courier New"/>
                <a:ea typeface="Courier New"/>
                <a:cs typeface="Courier New"/>
                <a:sym typeface="Courier New"/>
              </a:rPr>
              <a:t>"M=D"</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comment(</a:t>
            </a:r>
            <a:r>
              <a:rPr lang="en-US" sz="1500" b="1" i="0" u="none" strike="noStrike" cap="none" dirty="0">
                <a:solidFill>
                  <a:srgbClr val="A64D79"/>
                </a:solidFill>
                <a:latin typeface="Courier New"/>
                <a:ea typeface="Courier New"/>
                <a:cs typeface="Courier New"/>
                <a:sym typeface="Courier New"/>
              </a:rPr>
              <a:t>"End Number Literal"</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1" u="none" strike="noStrike" cap="none" dirty="0">
                <a:solidFill>
                  <a:srgbClr val="999999"/>
                </a:solidFill>
                <a:latin typeface="Courier New"/>
                <a:ea typeface="Courier New"/>
                <a:cs typeface="Courier New"/>
                <a:sym typeface="Courier New"/>
              </a:rPr>
              <a:t>@Override</a:t>
            </a:r>
            <a:endParaRPr sz="1500" b="1" i="1" u="none" strike="noStrike" cap="none" dirty="0">
              <a:solidFill>
                <a:srgbClr val="999999"/>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public </a:t>
            </a:r>
            <a:r>
              <a:rPr lang="en-US" sz="1500" b="1" i="0" u="none" strike="noStrike" cap="none" dirty="0">
                <a:solidFill>
                  <a:srgbClr val="0B5394"/>
                </a:solidFill>
                <a:latin typeface="Courier New"/>
                <a:ea typeface="Courier New"/>
                <a:cs typeface="Courier New"/>
                <a:sym typeface="Courier New"/>
              </a:rPr>
              <a:t>String</a:t>
            </a: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990000"/>
                </a:solidFill>
                <a:latin typeface="Courier New"/>
                <a:ea typeface="Courier New"/>
                <a:cs typeface="Courier New"/>
                <a:sym typeface="Courier New"/>
              </a:rPr>
              <a:t>toString</a:t>
            </a: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return </a:t>
            </a:r>
            <a:r>
              <a:rPr lang="en-US" sz="1500" b="1" i="0" u="none" strike="noStrike" cap="none" dirty="0" err="1">
                <a:solidFill>
                  <a:srgbClr val="0B5394"/>
                </a:solidFill>
                <a:latin typeface="Courier New"/>
                <a:ea typeface="Courier New"/>
                <a:cs typeface="Courier New"/>
                <a:sym typeface="Courier New"/>
              </a:rPr>
              <a:t>Integer</a:t>
            </a:r>
            <a:r>
              <a:rPr lang="en-US" sz="1500" b="1" i="0" u="none" strike="noStrike" cap="none" dirty="0" err="1">
                <a:solidFill>
                  <a:srgbClr val="000000"/>
                </a:solidFill>
                <a:latin typeface="Courier New"/>
                <a:ea typeface="Courier New"/>
                <a:cs typeface="Courier New"/>
                <a:sym typeface="Courier New"/>
              </a:rPr>
              <a:t>.</a:t>
            </a:r>
            <a:r>
              <a:rPr lang="en-US" sz="1500" b="1" i="0" u="none" strike="noStrike" cap="none" dirty="0" err="1">
                <a:solidFill>
                  <a:srgbClr val="45818E"/>
                </a:solidFill>
                <a:latin typeface="Courier New"/>
                <a:ea typeface="Courier New"/>
                <a:cs typeface="Courier New"/>
                <a:sym typeface="Courier New"/>
              </a:rPr>
              <a:t>toString</a:t>
            </a:r>
            <a:r>
              <a:rPr lang="en-US" sz="1500" b="1" i="0" u="none" strike="noStrike" cap="none" dirty="0">
                <a:solidFill>
                  <a:srgbClr val="000000"/>
                </a:solidFill>
                <a:latin typeface="Courier New"/>
                <a:ea typeface="Courier New"/>
                <a:cs typeface="Courier New"/>
                <a:sym typeface="Courier New"/>
              </a:rPr>
              <a:t>(value);</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dirty="0">
              <a:solidFill>
                <a:srgbClr val="000000"/>
              </a:solidFill>
              <a:latin typeface="Courier New"/>
              <a:ea typeface="Courier New"/>
              <a:cs typeface="Courier New"/>
              <a:sym typeface="Courier New"/>
            </a:endParaRPr>
          </a:p>
        </p:txBody>
      </p:sp>
      <p:sp>
        <p:nvSpPr>
          <p:cNvPr id="167" name="Google Shape;167;p17"/>
          <p:cNvSpPr/>
          <p:nvPr/>
        </p:nvSpPr>
        <p:spPr>
          <a:xfrm>
            <a:off x="5650335" y="3300850"/>
            <a:ext cx="3162625" cy="1536600"/>
          </a:xfrm>
          <a:prstGeom prst="rect">
            <a:avLst/>
          </a:prstGeom>
          <a:solidFill>
            <a:srgbClr val="CFE2F3"/>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 Start Number Literal</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@4</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D=A</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@R0</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M=D</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 End Number Literal</a:t>
            </a:r>
            <a:endParaRPr sz="1500" b="1" i="0" u="none" strike="noStrike" cap="none">
              <a:solidFill>
                <a:srgbClr val="000000"/>
              </a:solidFill>
              <a:latin typeface="Courier New"/>
              <a:ea typeface="Courier New"/>
              <a:cs typeface="Courier New"/>
              <a:sym typeface="Courier New"/>
            </a:endParaRPr>
          </a:p>
        </p:txBody>
      </p:sp>
      <p:sp>
        <p:nvSpPr>
          <p:cNvPr id="168" name="Google Shape;168;p17"/>
          <p:cNvSpPr/>
          <p:nvPr/>
        </p:nvSpPr>
        <p:spPr>
          <a:xfrm>
            <a:off x="5436636" y="3429000"/>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9" name="Google Shape;169;p17"/>
          <p:cNvSpPr/>
          <p:nvPr/>
        </p:nvSpPr>
        <p:spPr>
          <a:xfrm>
            <a:off x="5436636" y="3663055"/>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0" name="Google Shape;170;p17"/>
          <p:cNvSpPr/>
          <p:nvPr/>
        </p:nvSpPr>
        <p:spPr>
          <a:xfrm>
            <a:off x="5436636" y="4131166"/>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1" name="Google Shape;171;p17"/>
          <p:cNvSpPr/>
          <p:nvPr/>
        </p:nvSpPr>
        <p:spPr>
          <a:xfrm>
            <a:off x="5436636" y="3897111"/>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2" name="Google Shape;172;p17"/>
          <p:cNvSpPr/>
          <p:nvPr/>
        </p:nvSpPr>
        <p:spPr>
          <a:xfrm>
            <a:off x="5436636" y="4365222"/>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3" name="Google Shape;173;p17"/>
          <p:cNvSpPr/>
          <p:nvPr/>
        </p:nvSpPr>
        <p:spPr>
          <a:xfrm>
            <a:off x="5436636" y="4599277"/>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4" name="Google Shape;174;p17"/>
          <p:cNvSpPr/>
          <p:nvPr/>
        </p:nvSpPr>
        <p:spPr>
          <a:xfrm>
            <a:off x="2543142" y="3627655"/>
            <a:ext cx="2360400" cy="194400"/>
          </a:xfrm>
          <a:prstGeom prst="rect">
            <a:avLst/>
          </a:prstGeom>
          <a:solidFill>
            <a:srgbClr val="F4CCCC"/>
          </a:solidFill>
          <a:ln w="28575" cap="flat" cmpd="sng">
            <a:solidFill>
              <a:srgbClr val="CC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CC0000"/>
                </a:solidFill>
                <a:latin typeface="Calibri"/>
                <a:ea typeface="Calibri"/>
                <a:cs typeface="Calibri"/>
                <a:sym typeface="Calibri"/>
              </a:rPr>
              <a:t>?</a:t>
            </a:r>
            <a:endParaRPr sz="1300" b="1" i="0" u="none" strike="noStrike" cap="none">
              <a:solidFill>
                <a:srgbClr val="CC0000"/>
              </a:solidFill>
              <a:latin typeface="Calibri"/>
              <a:ea typeface="Calibri"/>
              <a:cs typeface="Calibri"/>
              <a:sym typeface="Calibri"/>
            </a:endParaRPr>
          </a:p>
        </p:txBody>
      </p:sp>
      <p:sp>
        <p:nvSpPr>
          <p:cNvPr id="175" name="Google Shape;175;p17"/>
          <p:cNvSpPr/>
          <p:nvPr/>
        </p:nvSpPr>
        <p:spPr>
          <a:xfrm>
            <a:off x="3426224" y="1584633"/>
            <a:ext cx="485700" cy="330300"/>
          </a:xfrm>
          <a:prstGeom prst="wedgeRectCallout">
            <a:avLst>
              <a:gd name="adj1" fmla="val -97998"/>
              <a:gd name="adj2" fmla="val -20595"/>
            </a:avLst>
          </a:prstGeom>
          <a:solidFill>
            <a:srgbClr val="F4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ourier New"/>
                <a:ea typeface="Courier New"/>
                <a:cs typeface="Courier New"/>
                <a:sym typeface="Courier New"/>
              </a:rPr>
              <a:t>4</a:t>
            </a:r>
            <a:endParaRPr sz="1400" b="1" i="0" u="none" strike="noStrike" cap="none">
              <a:solidFill>
                <a:srgbClr val="CC0000"/>
              </a:solidFill>
              <a:latin typeface="Courier New"/>
              <a:ea typeface="Courier New"/>
              <a:cs typeface="Courier New"/>
              <a:sym typeface="Courier New"/>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Example: Number Literal </a:t>
            </a:r>
            <a:r>
              <a:rPr lang="en-US" sz="2000"/>
              <a:t>(Step 1)</a:t>
            </a:r>
            <a:endParaRPr/>
          </a:p>
        </p:txBody>
      </p:sp>
      <p:sp>
        <p:nvSpPr>
          <p:cNvPr id="181" name="Google Shape;181;p1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32</a:t>
            </a:fld>
            <a:endParaRPr/>
          </a:p>
        </p:txBody>
      </p:sp>
      <p:sp>
        <p:nvSpPr>
          <p:cNvPr id="182" name="Google Shape;182;p18"/>
          <p:cNvSpPr/>
          <p:nvPr/>
        </p:nvSpPr>
        <p:spPr>
          <a:xfrm>
            <a:off x="707700" y="1239850"/>
            <a:ext cx="7826700" cy="5252400"/>
          </a:xfrm>
          <a:prstGeom prst="rect">
            <a:avLst/>
          </a:prstGeom>
          <a:solidFill>
            <a:srgbClr val="F3F3F3"/>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public class </a:t>
            </a:r>
            <a:r>
              <a:rPr lang="en-US" sz="1500" b="1" i="0" u="none" strike="noStrike" cap="none" dirty="0" err="1">
                <a:solidFill>
                  <a:srgbClr val="0B5394"/>
                </a:solidFill>
                <a:latin typeface="Courier New"/>
                <a:ea typeface="Courier New"/>
                <a:cs typeface="Courier New"/>
                <a:sym typeface="Courier New"/>
              </a:rPr>
              <a:t>NumberLiteral</a:t>
            </a:r>
            <a:r>
              <a:rPr lang="en-US" sz="1500" b="1" i="0" u="none" strike="noStrike" cap="none" dirty="0">
                <a:solidFill>
                  <a:srgbClr val="000000"/>
                </a:solidFill>
                <a:latin typeface="Courier New"/>
                <a:ea typeface="Courier New"/>
                <a:cs typeface="Courier New"/>
                <a:sym typeface="Courier New"/>
              </a:rPr>
              <a:t> extends </a:t>
            </a:r>
            <a:r>
              <a:rPr lang="en-US" sz="1500" b="1" i="0" u="none" strike="noStrike" cap="none" dirty="0">
                <a:solidFill>
                  <a:srgbClr val="0B5394"/>
                </a:solidFill>
                <a:latin typeface="Courier New"/>
                <a:ea typeface="Courier New"/>
                <a:cs typeface="Courier New"/>
                <a:sym typeface="Courier New"/>
              </a:rPr>
              <a:t>Expression</a:t>
            </a: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public </a:t>
            </a:r>
            <a:r>
              <a:rPr lang="en-US" sz="1500" b="1" i="0" u="none" strike="noStrike" cap="none" dirty="0">
                <a:solidFill>
                  <a:srgbClr val="0B5394"/>
                </a:solidFill>
                <a:latin typeface="Courier New"/>
                <a:ea typeface="Courier New"/>
                <a:cs typeface="Courier New"/>
                <a:sym typeface="Courier New"/>
              </a:rPr>
              <a:t>int</a:t>
            </a:r>
            <a:r>
              <a:rPr lang="en-US" sz="1500" b="1" i="0" u="none" strike="noStrike" cap="none" dirty="0">
                <a:solidFill>
                  <a:srgbClr val="000000"/>
                </a:solidFill>
                <a:latin typeface="Courier New"/>
                <a:ea typeface="Courier New"/>
                <a:cs typeface="Courier New"/>
                <a:sym typeface="Courier New"/>
              </a:rPr>
              <a:t> value;</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public </a:t>
            </a:r>
            <a:r>
              <a:rPr lang="en-US" sz="1500" b="1" i="0" u="none" strike="noStrike" cap="none" dirty="0" err="1">
                <a:solidFill>
                  <a:srgbClr val="990000"/>
                </a:solidFill>
                <a:latin typeface="Courier New"/>
                <a:ea typeface="Courier New"/>
                <a:cs typeface="Courier New"/>
                <a:sym typeface="Courier New"/>
              </a:rPr>
              <a:t>NumberLiteral</a:t>
            </a:r>
            <a:r>
              <a:rPr lang="en-US" sz="1500" b="1" i="0" u="none" strike="noStrike" cap="none" dirty="0">
                <a:solidFill>
                  <a:srgbClr val="000000"/>
                </a:solidFill>
                <a:latin typeface="Courier New"/>
                <a:ea typeface="Courier New"/>
                <a:cs typeface="Courier New"/>
                <a:sym typeface="Courier New"/>
              </a:rPr>
              <a:t>(</a:t>
            </a:r>
            <a:r>
              <a:rPr lang="en-US" sz="1500" b="1" i="0" u="none" strike="noStrike" cap="none" dirty="0">
                <a:solidFill>
                  <a:srgbClr val="0B5394"/>
                </a:solidFill>
                <a:latin typeface="Courier New"/>
                <a:ea typeface="Courier New"/>
                <a:cs typeface="Courier New"/>
                <a:sym typeface="Courier New"/>
              </a:rPr>
              <a:t>String</a:t>
            </a:r>
            <a:r>
              <a:rPr lang="en-US" sz="1500" b="1" i="0" u="none" strike="noStrike" cap="none" dirty="0">
                <a:solidFill>
                  <a:srgbClr val="000000"/>
                </a:solidFill>
                <a:latin typeface="Courier New"/>
                <a:ea typeface="Courier New"/>
                <a:cs typeface="Courier New"/>
                <a:sym typeface="Courier New"/>
              </a:rPr>
              <a:t> value)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this.</a:t>
            </a:r>
            <a:r>
              <a:rPr lang="en-US" sz="1500" b="1" i="0" u="none" strike="noStrike" cap="none" dirty="0" err="1">
                <a:solidFill>
                  <a:srgbClr val="45818E"/>
                </a:solidFill>
                <a:latin typeface="Courier New"/>
                <a:ea typeface="Courier New"/>
                <a:cs typeface="Courier New"/>
                <a:sym typeface="Courier New"/>
              </a:rPr>
              <a:t>value</a:t>
            </a:r>
            <a:r>
              <a:rPr lang="en-US" sz="1500" b="1" i="0" u="none" strike="noStrike" cap="none" dirty="0">
                <a:solidFill>
                  <a:srgbClr val="000000"/>
                </a:solidFill>
                <a:latin typeface="Courier New"/>
                <a:ea typeface="Courier New"/>
                <a:cs typeface="Courier New"/>
                <a:sym typeface="Courier New"/>
              </a:rPr>
              <a:t> = </a:t>
            </a:r>
            <a:r>
              <a:rPr lang="en-US" sz="1500" b="1" i="0" u="none" strike="noStrike" cap="none" dirty="0" err="1">
                <a:solidFill>
                  <a:srgbClr val="0B5394"/>
                </a:solidFill>
                <a:latin typeface="Courier New"/>
                <a:ea typeface="Courier New"/>
                <a:cs typeface="Courier New"/>
                <a:sym typeface="Courier New"/>
              </a:rPr>
              <a:t>Integer</a:t>
            </a:r>
            <a:r>
              <a:rPr lang="en-US" sz="1500" b="1" i="0" u="none" strike="noStrike" cap="none" dirty="0" err="1">
                <a:solidFill>
                  <a:srgbClr val="000000"/>
                </a:solidFill>
                <a:latin typeface="Courier New"/>
                <a:ea typeface="Courier New"/>
                <a:cs typeface="Courier New"/>
                <a:sym typeface="Courier New"/>
              </a:rPr>
              <a:t>.</a:t>
            </a:r>
            <a:r>
              <a:rPr lang="en-US" sz="1500" b="1" i="0" u="none" strike="noStrike" cap="none" dirty="0" err="1">
                <a:solidFill>
                  <a:srgbClr val="45818E"/>
                </a:solidFill>
                <a:latin typeface="Courier New"/>
                <a:ea typeface="Courier New"/>
                <a:cs typeface="Courier New"/>
                <a:sym typeface="Courier New"/>
              </a:rPr>
              <a:t>parseInt</a:t>
            </a:r>
            <a:r>
              <a:rPr lang="en-US" sz="1500" b="1" i="0" u="none" strike="noStrike" cap="none" dirty="0">
                <a:solidFill>
                  <a:srgbClr val="000000"/>
                </a:solidFill>
                <a:latin typeface="Courier New"/>
                <a:ea typeface="Courier New"/>
                <a:cs typeface="Courier New"/>
                <a:sym typeface="Courier New"/>
              </a:rPr>
              <a:t>(value);</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1" u="none" strike="noStrike" cap="none" dirty="0">
                <a:solidFill>
                  <a:srgbClr val="999999"/>
                </a:solidFill>
                <a:latin typeface="Courier New"/>
                <a:ea typeface="Courier New"/>
                <a:cs typeface="Courier New"/>
                <a:sym typeface="Courier New"/>
              </a:rPr>
              <a:t>@Override</a:t>
            </a:r>
            <a:endParaRPr sz="1500" b="1" i="1" u="none" strike="noStrike" cap="none" dirty="0">
              <a:solidFill>
                <a:srgbClr val="999999"/>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public </a:t>
            </a:r>
            <a:r>
              <a:rPr lang="en-US" sz="1500" b="1" i="0" u="none" strike="noStrike" cap="none" dirty="0">
                <a:solidFill>
                  <a:srgbClr val="0B5394"/>
                </a:solidFill>
                <a:latin typeface="Courier New"/>
                <a:ea typeface="Courier New"/>
                <a:cs typeface="Courier New"/>
                <a:sym typeface="Courier New"/>
              </a:rPr>
              <a:t>void</a:t>
            </a: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990000"/>
                </a:solidFill>
                <a:latin typeface="Courier New"/>
                <a:ea typeface="Courier New"/>
                <a:cs typeface="Courier New"/>
                <a:sym typeface="Courier New"/>
              </a:rPr>
              <a:t>printASM</a:t>
            </a: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comment(</a:t>
            </a:r>
            <a:r>
              <a:rPr lang="en-US" sz="1500" b="1" i="0" u="none" strike="noStrike" cap="none" dirty="0">
                <a:solidFill>
                  <a:srgbClr val="A64D79"/>
                </a:solidFill>
                <a:latin typeface="Courier New"/>
                <a:ea typeface="Courier New"/>
                <a:cs typeface="Courier New"/>
                <a:sym typeface="Courier New"/>
              </a:rPr>
              <a:t>"Start Number Literal"</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instr</a:t>
            </a:r>
            <a:r>
              <a:rPr lang="en-US" sz="1500" b="1" i="0" u="none" strike="noStrike" cap="none" dirty="0">
                <a:solidFill>
                  <a:srgbClr val="000000"/>
                </a:solidFill>
                <a:latin typeface="Courier New"/>
                <a:ea typeface="Courier New"/>
                <a:cs typeface="Courier New"/>
                <a:sym typeface="Courier New"/>
              </a:rPr>
              <a:t>(</a:t>
            </a:r>
            <a:r>
              <a:rPr lang="en-US" sz="1500" b="1" i="0" u="none" strike="noStrike" cap="none" dirty="0">
                <a:solidFill>
                  <a:srgbClr val="A64D79"/>
                </a:solidFill>
                <a:latin typeface="Courier New"/>
                <a:ea typeface="Courier New"/>
                <a:cs typeface="Courier New"/>
                <a:sym typeface="Courier New"/>
              </a:rPr>
              <a:t>"@"</a:t>
            </a:r>
            <a:r>
              <a:rPr lang="en-US" sz="1500" b="1" i="0" u="none" strike="noStrike" cap="none" dirty="0">
                <a:solidFill>
                  <a:srgbClr val="000000"/>
                </a:solidFill>
                <a:latin typeface="Courier New"/>
                <a:ea typeface="Courier New"/>
                <a:cs typeface="Courier New"/>
                <a:sym typeface="Courier New"/>
              </a:rPr>
              <a:t> + </a:t>
            </a:r>
            <a:r>
              <a:rPr lang="en-US" sz="1500" b="1" i="0" u="none" strike="noStrike" cap="none" dirty="0" err="1">
                <a:solidFill>
                  <a:srgbClr val="45818E"/>
                </a:solidFill>
                <a:latin typeface="Courier New"/>
                <a:ea typeface="Courier New"/>
                <a:cs typeface="Courier New"/>
                <a:sym typeface="Courier New"/>
              </a:rPr>
              <a:t>toString</a:t>
            </a:r>
            <a:r>
              <a:rPr lang="en-US" sz="1500" b="1" i="0" u="none" strike="noStrike" cap="none" dirty="0">
                <a:solidFill>
                  <a:srgbClr val="000000"/>
                </a:solidFill>
                <a:latin typeface="Courier New"/>
                <a:ea typeface="Courier New"/>
                <a:cs typeface="Courier New"/>
                <a:sym typeface="Courier New"/>
              </a:rPr>
              <a:t>());</a:t>
            </a:r>
            <a:endParaRPr dirty="0"/>
          </a:p>
          <a:p>
            <a:pPr marL="0" marR="0" lvl="0" indent="0" algn="l" rtl="0">
              <a:lnSpc>
                <a:spcPct val="100000"/>
              </a:lnSpc>
              <a:spcBef>
                <a:spcPts val="0"/>
              </a:spcBef>
              <a:spcAft>
                <a:spcPts val="0"/>
              </a:spcAft>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instr</a:t>
            </a:r>
            <a:r>
              <a:rPr lang="en-US" sz="1500" b="1" i="0" u="none" strike="noStrike" cap="none" dirty="0">
                <a:solidFill>
                  <a:srgbClr val="000000"/>
                </a:solidFill>
                <a:latin typeface="Courier New"/>
                <a:ea typeface="Courier New"/>
                <a:cs typeface="Courier New"/>
                <a:sym typeface="Courier New"/>
              </a:rPr>
              <a:t>(</a:t>
            </a:r>
            <a:r>
              <a:rPr lang="en-US" sz="1500" b="1" i="0" u="none" strike="noStrike" cap="none" dirty="0">
                <a:solidFill>
                  <a:srgbClr val="A64D79"/>
                </a:solidFill>
                <a:latin typeface="Courier New"/>
                <a:ea typeface="Courier New"/>
                <a:cs typeface="Courier New"/>
                <a:sym typeface="Courier New"/>
              </a:rPr>
              <a:t>"D=A"</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instr</a:t>
            </a:r>
            <a:r>
              <a:rPr lang="en-US" sz="1500" b="1" i="0" u="none" strike="noStrike" cap="none" dirty="0">
                <a:solidFill>
                  <a:srgbClr val="000000"/>
                </a:solidFill>
                <a:latin typeface="Courier New"/>
                <a:ea typeface="Courier New"/>
                <a:cs typeface="Courier New"/>
                <a:sym typeface="Courier New"/>
              </a:rPr>
              <a:t>(</a:t>
            </a:r>
            <a:r>
              <a:rPr lang="en-US" sz="1500" b="1" i="0" u="none" strike="noStrike" cap="none" dirty="0">
                <a:solidFill>
                  <a:srgbClr val="A64D79"/>
                </a:solidFill>
                <a:latin typeface="Courier New"/>
                <a:ea typeface="Courier New"/>
                <a:cs typeface="Courier New"/>
                <a:sym typeface="Courier New"/>
              </a:rPr>
              <a:t>"@R0"</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000000"/>
                </a:solidFill>
                <a:latin typeface="Courier New"/>
                <a:ea typeface="Courier New"/>
                <a:cs typeface="Courier New"/>
                <a:sym typeface="Courier New"/>
              </a:rPr>
              <a:t>instr</a:t>
            </a:r>
            <a:r>
              <a:rPr lang="en-US" sz="1500" b="1" i="0" u="none" strike="noStrike" cap="none" dirty="0">
                <a:solidFill>
                  <a:srgbClr val="000000"/>
                </a:solidFill>
                <a:latin typeface="Courier New"/>
                <a:ea typeface="Courier New"/>
                <a:cs typeface="Courier New"/>
                <a:sym typeface="Courier New"/>
              </a:rPr>
              <a:t>(</a:t>
            </a:r>
            <a:r>
              <a:rPr lang="en-US" sz="1500" b="1" i="0" u="none" strike="noStrike" cap="none" dirty="0">
                <a:solidFill>
                  <a:srgbClr val="A64D79"/>
                </a:solidFill>
                <a:latin typeface="Courier New"/>
                <a:ea typeface="Courier New"/>
                <a:cs typeface="Courier New"/>
                <a:sym typeface="Courier New"/>
              </a:rPr>
              <a:t>"M=D"</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comment(</a:t>
            </a:r>
            <a:r>
              <a:rPr lang="en-US" sz="1500" b="1" i="0" u="none" strike="noStrike" cap="none" dirty="0">
                <a:solidFill>
                  <a:srgbClr val="A64D79"/>
                </a:solidFill>
                <a:latin typeface="Courier New"/>
                <a:ea typeface="Courier New"/>
                <a:cs typeface="Courier New"/>
                <a:sym typeface="Courier New"/>
              </a:rPr>
              <a:t>"End Number Literal"</a:t>
            </a: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r>
              <a:rPr lang="en-US" sz="1500" b="1" i="1" u="none" strike="noStrike" cap="none" dirty="0">
                <a:solidFill>
                  <a:srgbClr val="999999"/>
                </a:solidFill>
                <a:latin typeface="Courier New"/>
                <a:ea typeface="Courier New"/>
                <a:cs typeface="Courier New"/>
                <a:sym typeface="Courier New"/>
              </a:rPr>
              <a:t>@Override</a:t>
            </a:r>
            <a:endParaRPr sz="1500" b="1" i="1" u="none" strike="noStrike" cap="none" dirty="0">
              <a:solidFill>
                <a:srgbClr val="999999"/>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public </a:t>
            </a:r>
            <a:r>
              <a:rPr lang="en-US" sz="1500" b="1" i="0" u="none" strike="noStrike" cap="none" dirty="0">
                <a:solidFill>
                  <a:srgbClr val="0B5394"/>
                </a:solidFill>
                <a:latin typeface="Courier New"/>
                <a:ea typeface="Courier New"/>
                <a:cs typeface="Courier New"/>
                <a:sym typeface="Courier New"/>
              </a:rPr>
              <a:t>String</a:t>
            </a:r>
            <a:r>
              <a:rPr lang="en-US" sz="1500" b="1" i="0" u="none" strike="noStrike" cap="none" dirty="0">
                <a:solidFill>
                  <a:srgbClr val="000000"/>
                </a:solidFill>
                <a:latin typeface="Courier New"/>
                <a:ea typeface="Courier New"/>
                <a:cs typeface="Courier New"/>
                <a:sym typeface="Courier New"/>
              </a:rPr>
              <a:t> </a:t>
            </a:r>
            <a:r>
              <a:rPr lang="en-US" sz="1500" b="1" i="0" u="none" strike="noStrike" cap="none" dirty="0" err="1">
                <a:solidFill>
                  <a:srgbClr val="990000"/>
                </a:solidFill>
                <a:latin typeface="Courier New"/>
                <a:ea typeface="Courier New"/>
                <a:cs typeface="Courier New"/>
                <a:sym typeface="Courier New"/>
              </a:rPr>
              <a:t>toString</a:t>
            </a: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return </a:t>
            </a:r>
            <a:r>
              <a:rPr lang="en-US" sz="1500" b="1" i="0" u="none" strike="noStrike" cap="none" dirty="0" err="1">
                <a:solidFill>
                  <a:srgbClr val="0B5394"/>
                </a:solidFill>
                <a:latin typeface="Courier New"/>
                <a:ea typeface="Courier New"/>
                <a:cs typeface="Courier New"/>
                <a:sym typeface="Courier New"/>
              </a:rPr>
              <a:t>Integer</a:t>
            </a:r>
            <a:r>
              <a:rPr lang="en-US" sz="1500" b="1" i="0" u="none" strike="noStrike" cap="none" dirty="0" err="1">
                <a:solidFill>
                  <a:srgbClr val="000000"/>
                </a:solidFill>
                <a:latin typeface="Courier New"/>
                <a:ea typeface="Courier New"/>
                <a:cs typeface="Courier New"/>
                <a:sym typeface="Courier New"/>
              </a:rPr>
              <a:t>.</a:t>
            </a:r>
            <a:r>
              <a:rPr lang="en-US" sz="1500" b="1" i="0" u="none" strike="noStrike" cap="none" dirty="0" err="1">
                <a:solidFill>
                  <a:srgbClr val="45818E"/>
                </a:solidFill>
                <a:latin typeface="Courier New"/>
                <a:ea typeface="Courier New"/>
                <a:cs typeface="Courier New"/>
                <a:sym typeface="Courier New"/>
              </a:rPr>
              <a:t>toString</a:t>
            </a:r>
            <a:r>
              <a:rPr lang="en-US" sz="1500" b="1" i="0" u="none" strike="noStrike" cap="none" dirty="0">
                <a:solidFill>
                  <a:srgbClr val="000000"/>
                </a:solidFill>
                <a:latin typeface="Courier New"/>
                <a:ea typeface="Courier New"/>
                <a:cs typeface="Courier New"/>
                <a:sym typeface="Courier New"/>
              </a:rPr>
              <a:t>(value);</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    }</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dirty="0">
                <a:solidFill>
                  <a:srgbClr val="000000"/>
                </a:solidFill>
                <a:latin typeface="Courier New"/>
                <a:ea typeface="Courier New"/>
                <a:cs typeface="Courier New"/>
                <a:sym typeface="Courier New"/>
              </a:rPr>
              <a:t>}</a:t>
            </a:r>
            <a:endParaRPr sz="15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dirty="0">
              <a:solidFill>
                <a:srgbClr val="000000"/>
              </a:solidFill>
              <a:latin typeface="Courier New"/>
              <a:ea typeface="Courier New"/>
              <a:cs typeface="Courier New"/>
              <a:sym typeface="Courier New"/>
            </a:endParaRPr>
          </a:p>
        </p:txBody>
      </p:sp>
      <p:sp>
        <p:nvSpPr>
          <p:cNvPr id="183" name="Google Shape;183;p18"/>
          <p:cNvSpPr/>
          <p:nvPr/>
        </p:nvSpPr>
        <p:spPr>
          <a:xfrm>
            <a:off x="5650335" y="3300850"/>
            <a:ext cx="3162625" cy="1536600"/>
          </a:xfrm>
          <a:prstGeom prst="rect">
            <a:avLst/>
          </a:prstGeom>
          <a:solidFill>
            <a:srgbClr val="CFE2F3"/>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 Start Number Literal</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@4</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D=A</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@R0</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M=D</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 End Number Literal</a:t>
            </a:r>
            <a:endParaRPr sz="1500" b="1" i="0" u="none" strike="noStrike" cap="none">
              <a:solidFill>
                <a:srgbClr val="000000"/>
              </a:solidFill>
              <a:latin typeface="Courier New"/>
              <a:ea typeface="Courier New"/>
              <a:cs typeface="Courier New"/>
              <a:sym typeface="Courier New"/>
            </a:endParaRPr>
          </a:p>
        </p:txBody>
      </p:sp>
      <p:sp>
        <p:nvSpPr>
          <p:cNvPr id="184" name="Google Shape;184;p18"/>
          <p:cNvSpPr/>
          <p:nvPr/>
        </p:nvSpPr>
        <p:spPr>
          <a:xfrm>
            <a:off x="5436636" y="3429000"/>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5" name="Google Shape;185;p18"/>
          <p:cNvSpPr/>
          <p:nvPr/>
        </p:nvSpPr>
        <p:spPr>
          <a:xfrm>
            <a:off x="5436636" y="3663055"/>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6" name="Google Shape;186;p18"/>
          <p:cNvSpPr/>
          <p:nvPr/>
        </p:nvSpPr>
        <p:spPr>
          <a:xfrm>
            <a:off x="5436636" y="4131166"/>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7" name="Google Shape;187;p18"/>
          <p:cNvSpPr/>
          <p:nvPr/>
        </p:nvSpPr>
        <p:spPr>
          <a:xfrm>
            <a:off x="5436636" y="3897111"/>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8" name="Google Shape;188;p18"/>
          <p:cNvSpPr/>
          <p:nvPr/>
        </p:nvSpPr>
        <p:spPr>
          <a:xfrm>
            <a:off x="5436636" y="4365222"/>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9" name="Google Shape;189;p18"/>
          <p:cNvSpPr/>
          <p:nvPr/>
        </p:nvSpPr>
        <p:spPr>
          <a:xfrm>
            <a:off x="5436636" y="4599277"/>
            <a:ext cx="427500" cy="1590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0" name="Google Shape;190;p18"/>
          <p:cNvSpPr/>
          <p:nvPr/>
        </p:nvSpPr>
        <p:spPr>
          <a:xfrm>
            <a:off x="3426224" y="1584633"/>
            <a:ext cx="485700" cy="330300"/>
          </a:xfrm>
          <a:prstGeom prst="wedgeRectCallout">
            <a:avLst>
              <a:gd name="adj1" fmla="val -97998"/>
              <a:gd name="adj2" fmla="val -20595"/>
            </a:avLst>
          </a:prstGeom>
          <a:solidFill>
            <a:srgbClr val="F4CCC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ourier New"/>
                <a:ea typeface="Courier New"/>
                <a:cs typeface="Courier New"/>
                <a:sym typeface="Courier New"/>
              </a:rPr>
              <a:t>4</a:t>
            </a:r>
            <a:endParaRPr sz="1400" b="1" i="0" u="none" strike="noStrike" cap="none">
              <a:solidFill>
                <a:srgbClr val="CC0000"/>
              </a:solidFill>
              <a:latin typeface="Courier New"/>
              <a:ea typeface="Courier New"/>
              <a:cs typeface="Courier New"/>
              <a:sym typeface="Courier New"/>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1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Example: Number Literal </a:t>
            </a:r>
            <a:r>
              <a:rPr lang="en-US" sz="2000"/>
              <a:t>(Step 1)</a:t>
            </a:r>
            <a:endParaRPr/>
          </a:p>
        </p:txBody>
      </p:sp>
      <p:sp>
        <p:nvSpPr>
          <p:cNvPr id="197" name="Google Shape;197;p1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33</a:t>
            </a:fld>
            <a:endParaRPr/>
          </a:p>
        </p:txBody>
      </p:sp>
      <p:cxnSp>
        <p:nvCxnSpPr>
          <p:cNvPr id="198" name="Google Shape;198;p19"/>
          <p:cNvCxnSpPr/>
          <p:nvPr/>
        </p:nvCxnSpPr>
        <p:spPr>
          <a:xfrm>
            <a:off x="2711050" y="2540425"/>
            <a:ext cx="3651600" cy="0"/>
          </a:xfrm>
          <a:prstGeom prst="straightConnector1">
            <a:avLst/>
          </a:prstGeom>
          <a:noFill/>
          <a:ln w="28575" cap="flat" cmpd="sng">
            <a:solidFill>
              <a:srgbClr val="3D85C6"/>
            </a:solidFill>
            <a:prstDash val="solid"/>
            <a:round/>
            <a:headEnd type="none" w="sm" len="sm"/>
            <a:tailEnd type="stealth" w="med" len="med"/>
          </a:ln>
        </p:spPr>
      </p:cxnSp>
      <p:sp>
        <p:nvSpPr>
          <p:cNvPr id="199" name="Google Shape;199;p19"/>
          <p:cNvSpPr txBox="1"/>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fld id="{00000000-1234-1234-1234-123412341234}" type="slidenum">
              <a:rPr lang="en-US" sz="1200" b="1" i="0" u="none" strike="noStrike" cap="none">
                <a:solidFill>
                  <a:srgbClr val="4B2A85"/>
                </a:solidFill>
                <a:latin typeface="Calibri"/>
                <a:ea typeface="Calibri"/>
                <a:cs typeface="Calibri"/>
                <a:sym typeface="Calibri"/>
              </a:rPr>
              <a:t>33</a:t>
            </a:fld>
            <a:endParaRPr sz="1200" b="1" i="0" u="none" strike="noStrike" cap="none">
              <a:solidFill>
                <a:srgbClr val="4B2A85"/>
              </a:solidFill>
              <a:latin typeface="Calibri"/>
              <a:ea typeface="Calibri"/>
              <a:cs typeface="Calibri"/>
              <a:sym typeface="Calibri"/>
            </a:endParaRPr>
          </a:p>
        </p:txBody>
      </p:sp>
      <p:sp>
        <p:nvSpPr>
          <p:cNvPr id="200" name="Google Shape;200;p19"/>
          <p:cNvSpPr/>
          <p:nvPr/>
        </p:nvSpPr>
        <p:spPr>
          <a:xfrm>
            <a:off x="600150" y="1929863"/>
            <a:ext cx="7943700" cy="365100"/>
          </a:xfrm>
          <a:prstGeom prst="rightArrow">
            <a:avLst>
              <a:gd name="adj1" fmla="val 50000"/>
              <a:gd name="adj2" fmla="val 50000"/>
            </a:avLst>
          </a:prstGeom>
          <a:solidFill>
            <a:srgbClr val="0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201" name="Google Shape;201;p19"/>
          <p:cNvCxnSpPr>
            <a:stCxn id="202" idx="2"/>
            <a:endCxn id="203" idx="0"/>
          </p:cNvCxnSpPr>
          <p:nvPr/>
        </p:nvCxnSpPr>
        <p:spPr>
          <a:xfrm>
            <a:off x="2711050" y="1847123"/>
            <a:ext cx="0" cy="1621500"/>
          </a:xfrm>
          <a:prstGeom prst="straightConnector1">
            <a:avLst/>
          </a:prstGeom>
          <a:noFill/>
          <a:ln w="38100" cap="flat" cmpd="sng">
            <a:solidFill>
              <a:srgbClr val="93C47D"/>
            </a:solidFill>
            <a:prstDash val="solid"/>
            <a:round/>
            <a:headEnd type="none" w="sm" len="sm"/>
            <a:tailEnd type="none" w="sm" len="sm"/>
          </a:ln>
        </p:spPr>
      </p:cxnSp>
      <p:sp>
        <p:nvSpPr>
          <p:cNvPr id="202" name="Google Shape;202;p19"/>
          <p:cNvSpPr/>
          <p:nvPr/>
        </p:nvSpPr>
        <p:spPr>
          <a:xfrm>
            <a:off x="1834150" y="1280423"/>
            <a:ext cx="1753800" cy="566700"/>
          </a:xfrm>
          <a:prstGeom prst="rect">
            <a:avLst/>
          </a:prstGeom>
          <a:solidFill>
            <a:srgbClr val="D9EAD3"/>
          </a:solidFill>
          <a:ln w="38100" cap="flat" cmpd="sng">
            <a:solidFill>
              <a:srgbClr val="93C47D"/>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Compile Time</a:t>
            </a:r>
            <a:endParaRPr sz="1900" b="1" i="0" u="none" strike="noStrike" cap="none">
              <a:solidFill>
                <a:srgbClr val="999999"/>
              </a:solidFill>
              <a:latin typeface="Calibri"/>
              <a:ea typeface="Calibri"/>
              <a:cs typeface="Calibri"/>
              <a:sym typeface="Calibri"/>
            </a:endParaRPr>
          </a:p>
        </p:txBody>
      </p:sp>
      <p:sp>
        <p:nvSpPr>
          <p:cNvPr id="203" name="Google Shape;203;p19"/>
          <p:cNvSpPr/>
          <p:nvPr/>
        </p:nvSpPr>
        <p:spPr>
          <a:xfrm>
            <a:off x="834100" y="3468575"/>
            <a:ext cx="3753900" cy="2669100"/>
          </a:xfrm>
          <a:prstGeom prst="rect">
            <a:avLst/>
          </a:prstGeom>
          <a:solidFill>
            <a:srgbClr val="D9EAD3"/>
          </a:solidFill>
          <a:ln w="38100" cap="flat" cmpd="sng">
            <a:solidFill>
              <a:srgbClr val="93C47D"/>
            </a:solidFill>
            <a:prstDash val="solid"/>
            <a:round/>
            <a:headEnd type="none" w="sm" len="sm"/>
            <a:tailEnd type="none" w="sm" len="sm"/>
          </a:ln>
        </p:spPr>
        <p:txBody>
          <a:bodyPr spcFirstLastPara="1" wrap="square" lIns="91425" tIns="91425" rIns="91425" bIns="91425" anchor="t" anchorCtr="0">
            <a:noAutofit/>
          </a:bodyPr>
          <a:lstStyle/>
          <a:p>
            <a:pPr marL="457200" marR="0" lvl="0" indent="-330200" algn="l" rtl="0">
              <a:lnSpc>
                <a:spcPct val="100000"/>
              </a:lnSpc>
              <a:spcBef>
                <a:spcPts val="0"/>
              </a:spcBef>
              <a:spcAft>
                <a:spcPts val="0"/>
              </a:spcAft>
              <a:buClr>
                <a:srgbClr val="000000"/>
              </a:buClr>
              <a:buSzPts val="1600"/>
              <a:buFont typeface="Calibri"/>
              <a:buChar char="●"/>
            </a:pPr>
            <a:r>
              <a:rPr lang="en-US" sz="1600" b="0" i="0" u="none" strike="noStrike" cap="none">
                <a:solidFill>
                  <a:srgbClr val="000000"/>
                </a:solidFill>
                <a:latin typeface="Calibri"/>
                <a:ea typeface="Calibri"/>
                <a:cs typeface="Calibri"/>
                <a:sym typeface="Calibri"/>
              </a:rPr>
              <a:t>Java (the compiler) is running</a:t>
            </a:r>
            <a:endParaRPr sz="500" b="0" i="0" u="none" strike="noStrike" cap="none">
              <a:solidFill>
                <a:srgbClr val="000000"/>
              </a:solidFill>
              <a:latin typeface="Calibri"/>
              <a:ea typeface="Calibri"/>
              <a:cs typeface="Calibri"/>
              <a:sym typeface="Calibri"/>
            </a:endParaRPr>
          </a:p>
          <a:p>
            <a:pPr marL="457200" marR="0" lvl="0" indent="-330200" algn="l" rtl="0">
              <a:lnSpc>
                <a:spcPct val="100000"/>
              </a:lnSpc>
              <a:spcBef>
                <a:spcPts val="1000"/>
              </a:spcBef>
              <a:spcAft>
                <a:spcPts val="0"/>
              </a:spcAft>
              <a:buClr>
                <a:srgbClr val="000000"/>
              </a:buClr>
              <a:buSzPts val="1600"/>
              <a:buFont typeface="Calibri"/>
              <a:buChar char="●"/>
            </a:pPr>
            <a:r>
              <a:rPr lang="en-US" sz="1600" b="0" i="0" u="none" strike="noStrike" cap="none">
                <a:solidFill>
                  <a:srgbClr val="000000"/>
                </a:solidFill>
                <a:latin typeface="Calibri"/>
                <a:ea typeface="Calibri"/>
                <a:cs typeface="Calibri"/>
                <a:sym typeface="Calibri"/>
              </a:rPr>
              <a:t>4 is stored as value field inside an NumberLiteral ASTNode</a:t>
            </a:r>
            <a:endParaRPr sz="500" b="0" i="0" u="none" strike="noStrike" cap="none">
              <a:solidFill>
                <a:srgbClr val="000000"/>
              </a:solidFill>
              <a:latin typeface="Calibri"/>
              <a:ea typeface="Calibri"/>
              <a:cs typeface="Calibri"/>
              <a:sym typeface="Calibri"/>
            </a:endParaRPr>
          </a:p>
          <a:p>
            <a:pPr marL="457200" marR="0" lvl="0" indent="-330200" algn="l" rtl="0">
              <a:lnSpc>
                <a:spcPct val="100000"/>
              </a:lnSpc>
              <a:spcBef>
                <a:spcPts val="1000"/>
              </a:spcBef>
              <a:spcAft>
                <a:spcPts val="0"/>
              </a:spcAft>
              <a:buClr>
                <a:srgbClr val="000000"/>
              </a:buClr>
              <a:buSzPts val="1600"/>
              <a:buFont typeface="Calibri"/>
              <a:buChar char="●"/>
            </a:pPr>
            <a:r>
              <a:rPr lang="en-US" sz="1600" b="0" i="0" u="none" strike="noStrike" cap="none">
                <a:solidFill>
                  <a:srgbClr val="000000"/>
                </a:solidFill>
                <a:latin typeface="Calibri"/>
                <a:ea typeface="Calibri"/>
                <a:cs typeface="Calibri"/>
                <a:sym typeface="Calibri"/>
              </a:rPr>
              <a:t>When executed, </a:t>
            </a:r>
            <a:r>
              <a:rPr lang="en-US" sz="1600" b="1" i="0" u="none" strike="noStrike" cap="none">
                <a:solidFill>
                  <a:srgbClr val="000000"/>
                </a:solidFill>
                <a:latin typeface="Calibri"/>
                <a:ea typeface="Calibri"/>
                <a:cs typeface="Calibri"/>
                <a:sym typeface="Calibri"/>
              </a:rPr>
              <a:t>prints code that stores it another way</a:t>
            </a:r>
            <a:r>
              <a:rPr lang="en-US" sz="1600" b="0" i="0" u="none" strike="noStrike" cap="none">
                <a:solidFill>
                  <a:srgbClr val="000000"/>
                </a:solidFill>
                <a:latin typeface="Calibri"/>
                <a:ea typeface="Calibri"/>
                <a:cs typeface="Calibri"/>
                <a:sym typeface="Calibri"/>
              </a:rPr>
              <a:t>!</a:t>
            </a:r>
            <a:endParaRPr sz="1600" b="0" i="0" u="none" strike="noStrike" cap="none">
              <a:solidFill>
                <a:srgbClr val="000000"/>
              </a:solidFill>
              <a:latin typeface="Calibri"/>
              <a:ea typeface="Calibri"/>
              <a:cs typeface="Calibri"/>
              <a:sym typeface="Calibri"/>
            </a:endParaRPr>
          </a:p>
        </p:txBody>
      </p:sp>
      <p:cxnSp>
        <p:nvCxnSpPr>
          <p:cNvPr id="204" name="Google Shape;204;p19"/>
          <p:cNvCxnSpPr/>
          <p:nvPr/>
        </p:nvCxnSpPr>
        <p:spPr>
          <a:xfrm>
            <a:off x="6597600" y="1828423"/>
            <a:ext cx="0" cy="1621500"/>
          </a:xfrm>
          <a:prstGeom prst="straightConnector1">
            <a:avLst/>
          </a:prstGeom>
          <a:noFill/>
          <a:ln w="38100" cap="flat" cmpd="sng">
            <a:solidFill>
              <a:srgbClr val="E69138"/>
            </a:solidFill>
            <a:prstDash val="solid"/>
            <a:round/>
            <a:headEnd type="none" w="sm" len="sm"/>
            <a:tailEnd type="none" w="sm" len="sm"/>
          </a:ln>
        </p:spPr>
      </p:cxnSp>
      <p:sp>
        <p:nvSpPr>
          <p:cNvPr id="205" name="Google Shape;205;p19"/>
          <p:cNvSpPr/>
          <p:nvPr/>
        </p:nvSpPr>
        <p:spPr>
          <a:xfrm>
            <a:off x="5720700" y="1280423"/>
            <a:ext cx="1753800" cy="566700"/>
          </a:xfrm>
          <a:prstGeom prst="rect">
            <a:avLst/>
          </a:prstGeom>
          <a:solidFill>
            <a:srgbClr val="FCE5CD"/>
          </a:solidFill>
          <a:ln w="38100" cap="flat" cmpd="sng">
            <a:solidFill>
              <a:srgbClr val="E69138"/>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Run Time</a:t>
            </a:r>
            <a:endParaRPr sz="1900" b="1" i="0" u="none" strike="noStrike" cap="none">
              <a:solidFill>
                <a:srgbClr val="999999"/>
              </a:solidFill>
              <a:latin typeface="Calibri"/>
              <a:ea typeface="Calibri"/>
              <a:cs typeface="Calibri"/>
              <a:sym typeface="Calibri"/>
            </a:endParaRPr>
          </a:p>
        </p:txBody>
      </p:sp>
      <p:sp>
        <p:nvSpPr>
          <p:cNvPr id="206" name="Google Shape;206;p19"/>
          <p:cNvSpPr/>
          <p:nvPr/>
        </p:nvSpPr>
        <p:spPr>
          <a:xfrm>
            <a:off x="4720650" y="3468575"/>
            <a:ext cx="3753900" cy="2669100"/>
          </a:xfrm>
          <a:prstGeom prst="rect">
            <a:avLst/>
          </a:prstGeom>
          <a:solidFill>
            <a:srgbClr val="FCE5CD"/>
          </a:solidFill>
          <a:ln w="38100" cap="flat" cmpd="sng">
            <a:solidFill>
              <a:srgbClr val="E69138"/>
            </a:solidFill>
            <a:prstDash val="solid"/>
            <a:round/>
            <a:headEnd type="none" w="sm" len="sm"/>
            <a:tailEnd type="none" w="sm" len="sm"/>
          </a:ln>
        </p:spPr>
        <p:txBody>
          <a:bodyPr spcFirstLastPara="1" wrap="square" lIns="91425" tIns="91425" rIns="91425" bIns="91425" anchor="t" anchorCtr="0">
            <a:noAutofit/>
          </a:bodyPr>
          <a:lstStyle/>
          <a:p>
            <a:pPr marL="457200" marR="0" lvl="0" indent="-330200" algn="l" rtl="0">
              <a:lnSpc>
                <a:spcPct val="100000"/>
              </a:lnSpc>
              <a:spcBef>
                <a:spcPts val="0"/>
              </a:spcBef>
              <a:spcAft>
                <a:spcPts val="0"/>
              </a:spcAft>
              <a:buClr>
                <a:srgbClr val="000000"/>
              </a:buClr>
              <a:buSzPts val="1600"/>
              <a:buFont typeface="Calibri"/>
              <a:buChar char="●"/>
            </a:pPr>
            <a:r>
              <a:rPr lang="en-US" sz="1600" b="0" i="0" u="none" strike="noStrike" cap="none">
                <a:solidFill>
                  <a:srgbClr val="000000"/>
                </a:solidFill>
                <a:latin typeface="Calibri"/>
                <a:ea typeface="Calibri"/>
                <a:cs typeface="Calibri"/>
                <a:sym typeface="Calibri"/>
              </a:rPr>
              <a:t>Hack ASM (the output) is running</a:t>
            </a:r>
            <a:endParaRPr sz="1600" b="0" i="0" u="none" strike="noStrike" cap="none">
              <a:solidFill>
                <a:srgbClr val="000000"/>
              </a:solidFill>
              <a:latin typeface="Calibri"/>
              <a:ea typeface="Calibri"/>
              <a:cs typeface="Calibri"/>
              <a:sym typeface="Calibri"/>
            </a:endParaRPr>
          </a:p>
          <a:p>
            <a:pPr marL="457200" marR="0" lvl="0" indent="-330200" algn="l" rtl="0">
              <a:lnSpc>
                <a:spcPct val="100000"/>
              </a:lnSpc>
              <a:spcBef>
                <a:spcPts val="1000"/>
              </a:spcBef>
              <a:spcAft>
                <a:spcPts val="0"/>
              </a:spcAft>
              <a:buClr>
                <a:srgbClr val="000000"/>
              </a:buClr>
              <a:buSzPts val="1600"/>
              <a:buFont typeface="Calibri"/>
              <a:buChar char="●"/>
            </a:pPr>
            <a:r>
              <a:rPr lang="en-US" sz="1600" b="0" i="0" u="none" strike="noStrike" cap="none">
                <a:solidFill>
                  <a:srgbClr val="000000"/>
                </a:solidFill>
                <a:latin typeface="Calibri"/>
                <a:ea typeface="Calibri"/>
                <a:cs typeface="Calibri"/>
                <a:sym typeface="Calibri"/>
              </a:rPr>
              <a:t>4 is stored as constant inside an assembly instruction</a:t>
            </a:r>
            <a:endParaRPr sz="1600" b="0" i="0" u="none" strike="noStrike" cap="none">
              <a:solidFill>
                <a:srgbClr val="000000"/>
              </a:solidFill>
              <a:latin typeface="Calibri"/>
              <a:ea typeface="Calibri"/>
              <a:cs typeface="Calibri"/>
              <a:sym typeface="Calibri"/>
            </a:endParaRPr>
          </a:p>
          <a:p>
            <a:pPr marL="457200" marR="0" lvl="0" indent="-330200" algn="l" rtl="0">
              <a:lnSpc>
                <a:spcPct val="100000"/>
              </a:lnSpc>
              <a:spcBef>
                <a:spcPts val="1000"/>
              </a:spcBef>
              <a:spcAft>
                <a:spcPts val="0"/>
              </a:spcAft>
              <a:buClr>
                <a:srgbClr val="000000"/>
              </a:buClr>
              <a:buSzPts val="1600"/>
              <a:buFont typeface="Calibri"/>
              <a:buChar char="●"/>
            </a:pPr>
            <a:r>
              <a:rPr lang="en-US" sz="1600" b="0" i="0" u="none" strike="noStrike" cap="none">
                <a:solidFill>
                  <a:srgbClr val="000000"/>
                </a:solidFill>
                <a:latin typeface="Calibri"/>
                <a:ea typeface="Calibri"/>
                <a:cs typeface="Calibri"/>
                <a:sym typeface="Calibri"/>
              </a:rPr>
              <a:t>When executed, loads 4 from instruction into A register</a:t>
            </a:r>
            <a:endParaRPr sz="1600" b="0" i="0" u="none" strike="noStrike" cap="none">
              <a:solidFill>
                <a:srgbClr val="000000"/>
              </a:solidFill>
              <a:latin typeface="Calibri"/>
              <a:ea typeface="Calibri"/>
              <a:cs typeface="Calibri"/>
              <a:sym typeface="Calibri"/>
            </a:endParaRPr>
          </a:p>
        </p:txBody>
      </p:sp>
      <p:sp>
        <p:nvSpPr>
          <p:cNvPr id="207" name="Google Shape;207;p19"/>
          <p:cNvSpPr/>
          <p:nvPr/>
        </p:nvSpPr>
        <p:spPr>
          <a:xfrm>
            <a:off x="1379500" y="5116025"/>
            <a:ext cx="2663100" cy="1829400"/>
          </a:xfrm>
          <a:prstGeom prst="rect">
            <a:avLst/>
          </a:prstGeom>
          <a:solidFill>
            <a:srgbClr val="F3F3F3"/>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public class </a:t>
            </a:r>
            <a:r>
              <a:rPr lang="en-US" sz="500" b="1" i="0" u="none" strike="noStrike" cap="none">
                <a:solidFill>
                  <a:srgbClr val="0B5394"/>
                </a:solidFill>
                <a:latin typeface="Courier New"/>
                <a:ea typeface="Courier New"/>
                <a:cs typeface="Courier New"/>
                <a:sym typeface="Courier New"/>
              </a:rPr>
              <a:t>NumberLiteral</a:t>
            </a:r>
            <a:r>
              <a:rPr lang="en-US" sz="500" b="1" i="0" u="none" strike="noStrike" cap="none">
                <a:solidFill>
                  <a:srgbClr val="000000"/>
                </a:solidFill>
                <a:latin typeface="Courier New"/>
                <a:ea typeface="Courier New"/>
                <a:cs typeface="Courier New"/>
                <a:sym typeface="Courier New"/>
              </a:rPr>
              <a:t> extends </a:t>
            </a:r>
            <a:r>
              <a:rPr lang="en-US" sz="500" b="1" i="0" u="none" strike="noStrike" cap="none">
                <a:solidFill>
                  <a:srgbClr val="0B5394"/>
                </a:solidFill>
                <a:latin typeface="Courier New"/>
                <a:ea typeface="Courier New"/>
                <a:cs typeface="Courier New"/>
                <a:sym typeface="Courier New"/>
              </a:rPr>
              <a:t>Expression</a:t>
            </a:r>
            <a:r>
              <a:rPr lang="en-US" sz="500" b="1" i="0" u="none" strike="noStrike" cap="none">
                <a:solidFill>
                  <a:srgbClr val="000000"/>
                </a:solidFill>
                <a:latin typeface="Courier New"/>
                <a:ea typeface="Courier New"/>
                <a:cs typeface="Courier New"/>
                <a:sym typeface="Courier New"/>
              </a:rPr>
              <a:t> {</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public </a:t>
            </a:r>
            <a:r>
              <a:rPr lang="en-US" sz="500" b="1" i="0" u="none" strike="noStrike" cap="none">
                <a:solidFill>
                  <a:srgbClr val="0B5394"/>
                </a:solidFill>
                <a:latin typeface="Courier New"/>
                <a:ea typeface="Courier New"/>
                <a:cs typeface="Courier New"/>
                <a:sym typeface="Courier New"/>
              </a:rPr>
              <a:t>int</a:t>
            </a:r>
            <a:r>
              <a:rPr lang="en-US" sz="500" b="1" i="0" u="none" strike="noStrike" cap="none">
                <a:solidFill>
                  <a:srgbClr val="000000"/>
                </a:solidFill>
                <a:latin typeface="Courier New"/>
                <a:ea typeface="Courier New"/>
                <a:cs typeface="Courier New"/>
                <a:sym typeface="Courier New"/>
              </a:rPr>
              <a:t> value;</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public </a:t>
            </a:r>
            <a:r>
              <a:rPr lang="en-US" sz="500" b="1" i="0" u="none" strike="noStrike" cap="none">
                <a:solidFill>
                  <a:srgbClr val="990000"/>
                </a:solidFill>
                <a:latin typeface="Courier New"/>
                <a:ea typeface="Courier New"/>
                <a:cs typeface="Courier New"/>
                <a:sym typeface="Courier New"/>
              </a:rPr>
              <a:t>NumberLiteral</a:t>
            </a:r>
            <a:r>
              <a:rPr lang="en-US" sz="500" b="1" i="0" u="none" strike="noStrike" cap="none">
                <a:solidFill>
                  <a:srgbClr val="000000"/>
                </a:solidFill>
                <a:latin typeface="Courier New"/>
                <a:ea typeface="Courier New"/>
                <a:cs typeface="Courier New"/>
                <a:sym typeface="Courier New"/>
              </a:rPr>
              <a:t>(</a:t>
            </a:r>
            <a:r>
              <a:rPr lang="en-US" sz="500" b="1" i="0" u="none" strike="noStrike" cap="none">
                <a:solidFill>
                  <a:srgbClr val="0B5394"/>
                </a:solidFill>
                <a:latin typeface="Courier New"/>
                <a:ea typeface="Courier New"/>
                <a:cs typeface="Courier New"/>
                <a:sym typeface="Courier New"/>
              </a:rPr>
              <a:t>String</a:t>
            </a:r>
            <a:r>
              <a:rPr lang="en-US" sz="500" b="1" i="0" u="none" strike="noStrike" cap="none">
                <a:solidFill>
                  <a:srgbClr val="000000"/>
                </a:solidFill>
                <a:latin typeface="Courier New"/>
                <a:ea typeface="Courier New"/>
                <a:cs typeface="Courier New"/>
                <a:sym typeface="Courier New"/>
              </a:rPr>
              <a:t> value) {</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this.</a:t>
            </a:r>
            <a:r>
              <a:rPr lang="en-US" sz="500" b="1" i="0" u="none" strike="noStrike" cap="none">
                <a:solidFill>
                  <a:srgbClr val="45818E"/>
                </a:solidFill>
                <a:latin typeface="Courier New"/>
                <a:ea typeface="Courier New"/>
                <a:cs typeface="Courier New"/>
                <a:sym typeface="Courier New"/>
              </a:rPr>
              <a:t>value</a:t>
            </a:r>
            <a:r>
              <a:rPr lang="en-US" sz="500" b="1" i="0" u="none" strike="noStrike" cap="none">
                <a:solidFill>
                  <a:srgbClr val="000000"/>
                </a:solidFill>
                <a:latin typeface="Courier New"/>
                <a:ea typeface="Courier New"/>
                <a:cs typeface="Courier New"/>
                <a:sym typeface="Courier New"/>
              </a:rPr>
              <a:t> = </a:t>
            </a:r>
            <a:r>
              <a:rPr lang="en-US" sz="500" b="1" i="0" u="none" strike="noStrike" cap="none">
                <a:solidFill>
                  <a:srgbClr val="0B5394"/>
                </a:solidFill>
                <a:latin typeface="Courier New"/>
                <a:ea typeface="Courier New"/>
                <a:cs typeface="Courier New"/>
                <a:sym typeface="Courier New"/>
              </a:rPr>
              <a:t>Integer</a:t>
            </a:r>
            <a:r>
              <a:rPr lang="en-US" sz="500" b="1" i="0" u="none" strike="noStrike" cap="none">
                <a:solidFill>
                  <a:srgbClr val="000000"/>
                </a:solidFill>
                <a:latin typeface="Courier New"/>
                <a:ea typeface="Courier New"/>
                <a:cs typeface="Courier New"/>
                <a:sym typeface="Courier New"/>
              </a:rPr>
              <a:t>.</a:t>
            </a:r>
            <a:r>
              <a:rPr lang="en-US" sz="500" b="1" i="0" u="none" strike="noStrike" cap="none">
                <a:solidFill>
                  <a:srgbClr val="45818E"/>
                </a:solidFill>
                <a:latin typeface="Courier New"/>
                <a:ea typeface="Courier New"/>
                <a:cs typeface="Courier New"/>
                <a:sym typeface="Courier New"/>
              </a:rPr>
              <a:t>parseInt</a:t>
            </a:r>
            <a:r>
              <a:rPr lang="en-US" sz="500" b="1" i="0" u="none" strike="noStrike" cap="none">
                <a:solidFill>
                  <a:srgbClr val="000000"/>
                </a:solidFill>
                <a:latin typeface="Courier New"/>
                <a:ea typeface="Courier New"/>
                <a:cs typeface="Courier New"/>
                <a:sym typeface="Courier New"/>
              </a:rPr>
              <a:t>(value);</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a:t>
            </a:r>
            <a:r>
              <a:rPr lang="en-US" sz="500" b="1" i="1" u="none" strike="noStrike" cap="none">
                <a:solidFill>
                  <a:srgbClr val="999999"/>
                </a:solidFill>
                <a:latin typeface="Courier New"/>
                <a:ea typeface="Courier New"/>
                <a:cs typeface="Courier New"/>
                <a:sym typeface="Courier New"/>
              </a:rPr>
              <a:t>@Override</a:t>
            </a:r>
            <a:endParaRPr sz="500" b="1" i="1" u="none" strike="noStrike" cap="none">
              <a:solidFill>
                <a:srgbClr val="999999"/>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public </a:t>
            </a:r>
            <a:r>
              <a:rPr lang="en-US" sz="500" b="1" i="0" u="none" strike="noStrike" cap="none">
                <a:solidFill>
                  <a:srgbClr val="0B5394"/>
                </a:solidFill>
                <a:latin typeface="Courier New"/>
                <a:ea typeface="Courier New"/>
                <a:cs typeface="Courier New"/>
                <a:sym typeface="Courier New"/>
              </a:rPr>
              <a:t>void</a:t>
            </a:r>
            <a:r>
              <a:rPr lang="en-US" sz="500" b="1" i="0" u="none" strike="noStrike" cap="none">
                <a:solidFill>
                  <a:srgbClr val="000000"/>
                </a:solidFill>
                <a:latin typeface="Courier New"/>
                <a:ea typeface="Courier New"/>
                <a:cs typeface="Courier New"/>
                <a:sym typeface="Courier New"/>
              </a:rPr>
              <a:t> </a:t>
            </a:r>
            <a:r>
              <a:rPr lang="en-US" sz="500" b="1" i="0" u="none" strike="noStrike" cap="none">
                <a:solidFill>
                  <a:srgbClr val="990000"/>
                </a:solidFill>
                <a:latin typeface="Courier New"/>
                <a:ea typeface="Courier New"/>
                <a:cs typeface="Courier New"/>
                <a:sym typeface="Courier New"/>
              </a:rPr>
              <a:t>printASM</a:t>
            </a:r>
            <a:r>
              <a:rPr lang="en-US" sz="500" b="1" i="0" u="none" strike="noStrike" cap="none">
                <a:solidFill>
                  <a:srgbClr val="000000"/>
                </a:solidFill>
                <a:latin typeface="Courier New"/>
                <a:ea typeface="Courier New"/>
                <a:cs typeface="Courier New"/>
                <a:sym typeface="Courier New"/>
              </a:rPr>
              <a:t>() {</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comment(</a:t>
            </a:r>
            <a:r>
              <a:rPr lang="en-US" sz="500" b="1" i="0" u="none" strike="noStrike" cap="none">
                <a:solidFill>
                  <a:srgbClr val="A64D79"/>
                </a:solidFill>
                <a:latin typeface="Courier New"/>
                <a:ea typeface="Courier New"/>
                <a:cs typeface="Courier New"/>
                <a:sym typeface="Courier New"/>
              </a:rPr>
              <a:t>"Start Number Literal"</a:t>
            </a:r>
            <a:r>
              <a:rPr lang="en-US" sz="500" b="1" i="0" u="none" strike="noStrike" cap="none">
                <a:solidFill>
                  <a:srgbClr val="000000"/>
                </a:solidFill>
                <a:latin typeface="Courier New"/>
                <a:ea typeface="Courier New"/>
                <a:cs typeface="Courier New"/>
                <a:sym typeface="Courier New"/>
              </a:rPr>
              <a:t>);</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instr(</a:t>
            </a:r>
            <a:r>
              <a:rPr lang="en-US" sz="500" b="1" i="0" u="none" strike="noStrike" cap="none">
                <a:solidFill>
                  <a:srgbClr val="A64D79"/>
                </a:solidFill>
                <a:latin typeface="Courier New"/>
                <a:ea typeface="Courier New"/>
                <a:cs typeface="Courier New"/>
                <a:sym typeface="Courier New"/>
              </a:rPr>
              <a:t>"@"</a:t>
            </a:r>
            <a:r>
              <a:rPr lang="en-US" sz="500" b="1" i="0" u="none" strike="noStrike" cap="none">
                <a:solidFill>
                  <a:srgbClr val="000000"/>
                </a:solidFill>
                <a:latin typeface="Courier New"/>
                <a:ea typeface="Courier New"/>
                <a:cs typeface="Courier New"/>
                <a:sym typeface="Courier New"/>
              </a:rPr>
              <a:t> + </a:t>
            </a:r>
            <a:r>
              <a:rPr lang="en-US" sz="500" b="1" i="0" u="none" strike="noStrike" cap="none">
                <a:solidFill>
                  <a:srgbClr val="45818E"/>
                </a:solidFill>
                <a:latin typeface="Courier New"/>
                <a:ea typeface="Courier New"/>
                <a:cs typeface="Courier New"/>
                <a:sym typeface="Courier New"/>
              </a:rPr>
              <a:t>toString</a:t>
            </a:r>
            <a:r>
              <a:rPr lang="en-US" sz="500" b="1" i="0" u="none" strike="noStrike" cap="none">
                <a:solidFill>
                  <a:srgbClr val="000000"/>
                </a:solidFill>
                <a:latin typeface="Courier New"/>
                <a:ea typeface="Courier New"/>
                <a:cs typeface="Courier New"/>
                <a:sym typeface="Courier New"/>
              </a:rPr>
              <a:t>());</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instr(</a:t>
            </a:r>
            <a:r>
              <a:rPr lang="en-US" sz="500" b="1" i="0" u="none" strike="noStrike" cap="none">
                <a:solidFill>
                  <a:srgbClr val="A64D79"/>
                </a:solidFill>
                <a:latin typeface="Courier New"/>
                <a:ea typeface="Courier New"/>
                <a:cs typeface="Courier New"/>
                <a:sym typeface="Courier New"/>
              </a:rPr>
              <a:t>"D=A"</a:t>
            </a:r>
            <a:r>
              <a:rPr lang="en-US" sz="500" b="1" i="0" u="none" strike="noStrike" cap="none">
                <a:solidFill>
                  <a:srgbClr val="000000"/>
                </a:solidFill>
                <a:latin typeface="Courier New"/>
                <a:ea typeface="Courier New"/>
                <a:cs typeface="Courier New"/>
                <a:sym typeface="Courier New"/>
              </a:rPr>
              <a:t>);</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instr(</a:t>
            </a:r>
            <a:r>
              <a:rPr lang="en-US" sz="500" b="1" i="0" u="none" strike="noStrike" cap="none">
                <a:solidFill>
                  <a:srgbClr val="A64D79"/>
                </a:solidFill>
                <a:latin typeface="Courier New"/>
                <a:ea typeface="Courier New"/>
                <a:cs typeface="Courier New"/>
                <a:sym typeface="Courier New"/>
              </a:rPr>
              <a:t>"@R0"</a:t>
            </a:r>
            <a:r>
              <a:rPr lang="en-US" sz="500" b="1" i="0" u="none" strike="noStrike" cap="none">
                <a:solidFill>
                  <a:srgbClr val="000000"/>
                </a:solidFill>
                <a:latin typeface="Courier New"/>
                <a:ea typeface="Courier New"/>
                <a:cs typeface="Courier New"/>
                <a:sym typeface="Courier New"/>
              </a:rPr>
              <a:t>);</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instr(</a:t>
            </a:r>
            <a:r>
              <a:rPr lang="en-US" sz="500" b="1" i="0" u="none" strike="noStrike" cap="none">
                <a:solidFill>
                  <a:srgbClr val="A64D79"/>
                </a:solidFill>
                <a:latin typeface="Courier New"/>
                <a:ea typeface="Courier New"/>
                <a:cs typeface="Courier New"/>
                <a:sym typeface="Courier New"/>
              </a:rPr>
              <a:t>"M=D"</a:t>
            </a:r>
            <a:r>
              <a:rPr lang="en-US" sz="500" b="1" i="0" u="none" strike="noStrike" cap="none">
                <a:solidFill>
                  <a:srgbClr val="000000"/>
                </a:solidFill>
                <a:latin typeface="Courier New"/>
                <a:ea typeface="Courier New"/>
                <a:cs typeface="Courier New"/>
                <a:sym typeface="Courier New"/>
              </a:rPr>
              <a:t>);</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comment(</a:t>
            </a:r>
            <a:r>
              <a:rPr lang="en-US" sz="500" b="1" i="0" u="none" strike="noStrike" cap="none">
                <a:solidFill>
                  <a:srgbClr val="A64D79"/>
                </a:solidFill>
                <a:latin typeface="Courier New"/>
                <a:ea typeface="Courier New"/>
                <a:cs typeface="Courier New"/>
                <a:sym typeface="Courier New"/>
              </a:rPr>
              <a:t>"End Number Literal"</a:t>
            </a:r>
            <a:r>
              <a:rPr lang="en-US" sz="500" b="1" i="0" u="none" strike="noStrike" cap="none">
                <a:solidFill>
                  <a:srgbClr val="000000"/>
                </a:solidFill>
                <a:latin typeface="Courier New"/>
                <a:ea typeface="Courier New"/>
                <a:cs typeface="Courier New"/>
                <a:sym typeface="Courier New"/>
              </a:rPr>
              <a:t>);</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a:t>
            </a:r>
            <a:r>
              <a:rPr lang="en-US" sz="500" b="1" i="1" u="none" strike="noStrike" cap="none">
                <a:solidFill>
                  <a:srgbClr val="999999"/>
                </a:solidFill>
                <a:latin typeface="Courier New"/>
                <a:ea typeface="Courier New"/>
                <a:cs typeface="Courier New"/>
                <a:sym typeface="Courier New"/>
              </a:rPr>
              <a:t>@Override</a:t>
            </a:r>
            <a:endParaRPr sz="500" b="1" i="1" u="none" strike="noStrike" cap="none">
              <a:solidFill>
                <a:srgbClr val="999999"/>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public </a:t>
            </a:r>
            <a:r>
              <a:rPr lang="en-US" sz="500" b="1" i="0" u="none" strike="noStrike" cap="none">
                <a:solidFill>
                  <a:srgbClr val="0B5394"/>
                </a:solidFill>
                <a:latin typeface="Courier New"/>
                <a:ea typeface="Courier New"/>
                <a:cs typeface="Courier New"/>
                <a:sym typeface="Courier New"/>
              </a:rPr>
              <a:t>String</a:t>
            </a:r>
            <a:r>
              <a:rPr lang="en-US" sz="500" b="1" i="0" u="none" strike="noStrike" cap="none">
                <a:solidFill>
                  <a:srgbClr val="000000"/>
                </a:solidFill>
                <a:latin typeface="Courier New"/>
                <a:ea typeface="Courier New"/>
                <a:cs typeface="Courier New"/>
                <a:sym typeface="Courier New"/>
              </a:rPr>
              <a:t> </a:t>
            </a:r>
            <a:r>
              <a:rPr lang="en-US" sz="500" b="1" i="0" u="none" strike="noStrike" cap="none">
                <a:solidFill>
                  <a:srgbClr val="990000"/>
                </a:solidFill>
                <a:latin typeface="Courier New"/>
                <a:ea typeface="Courier New"/>
                <a:cs typeface="Courier New"/>
                <a:sym typeface="Courier New"/>
              </a:rPr>
              <a:t>toString</a:t>
            </a:r>
            <a:r>
              <a:rPr lang="en-US" sz="500" b="1" i="0" u="none" strike="noStrike" cap="none">
                <a:solidFill>
                  <a:srgbClr val="000000"/>
                </a:solidFill>
                <a:latin typeface="Courier New"/>
                <a:ea typeface="Courier New"/>
                <a:cs typeface="Courier New"/>
                <a:sym typeface="Courier New"/>
              </a:rPr>
              <a:t>() {</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return </a:t>
            </a:r>
            <a:r>
              <a:rPr lang="en-US" sz="500" b="1" i="0" u="none" strike="noStrike" cap="none">
                <a:solidFill>
                  <a:srgbClr val="0B5394"/>
                </a:solidFill>
                <a:latin typeface="Courier New"/>
                <a:ea typeface="Courier New"/>
                <a:cs typeface="Courier New"/>
                <a:sym typeface="Courier New"/>
              </a:rPr>
              <a:t>Integer</a:t>
            </a:r>
            <a:r>
              <a:rPr lang="en-US" sz="500" b="1" i="0" u="none" strike="noStrike" cap="none">
                <a:solidFill>
                  <a:srgbClr val="000000"/>
                </a:solidFill>
                <a:latin typeface="Courier New"/>
                <a:ea typeface="Courier New"/>
                <a:cs typeface="Courier New"/>
                <a:sym typeface="Courier New"/>
              </a:rPr>
              <a:t>.</a:t>
            </a:r>
            <a:r>
              <a:rPr lang="en-US" sz="500" b="1" i="0" u="none" strike="noStrike" cap="none">
                <a:solidFill>
                  <a:srgbClr val="45818E"/>
                </a:solidFill>
                <a:latin typeface="Courier New"/>
                <a:ea typeface="Courier New"/>
                <a:cs typeface="Courier New"/>
                <a:sym typeface="Courier New"/>
              </a:rPr>
              <a:t>toString</a:t>
            </a:r>
            <a:r>
              <a:rPr lang="en-US" sz="500" b="1" i="0" u="none" strike="noStrike" cap="none">
                <a:solidFill>
                  <a:srgbClr val="000000"/>
                </a:solidFill>
                <a:latin typeface="Courier New"/>
                <a:ea typeface="Courier New"/>
                <a:cs typeface="Courier New"/>
                <a:sym typeface="Courier New"/>
              </a:rPr>
              <a:t>(value);</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    }</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r>
              <a:rPr lang="en-US" sz="500" b="1" i="0" u="none" strike="noStrike" cap="none">
                <a:solidFill>
                  <a:srgbClr val="000000"/>
                </a:solidFill>
                <a:latin typeface="Courier New"/>
                <a:ea typeface="Courier New"/>
                <a:cs typeface="Courier New"/>
                <a:sym typeface="Courier New"/>
              </a:rPr>
              <a:t>}</a:t>
            </a:r>
            <a:endParaRPr sz="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500"/>
              <a:buFont typeface="Arial"/>
              <a:buNone/>
            </a:pPr>
            <a:endParaRPr sz="500" b="1" i="0" u="none" strike="noStrike" cap="none">
              <a:solidFill>
                <a:srgbClr val="000000"/>
              </a:solidFill>
              <a:latin typeface="Courier New"/>
              <a:ea typeface="Courier New"/>
              <a:cs typeface="Courier New"/>
              <a:sym typeface="Courier New"/>
            </a:endParaRPr>
          </a:p>
        </p:txBody>
      </p:sp>
      <p:sp>
        <p:nvSpPr>
          <p:cNvPr id="208" name="Google Shape;208;p19"/>
          <p:cNvSpPr/>
          <p:nvPr/>
        </p:nvSpPr>
        <p:spPr>
          <a:xfrm>
            <a:off x="3497249" y="2121600"/>
            <a:ext cx="2223437" cy="1072500"/>
          </a:xfrm>
          <a:prstGeom prst="rect">
            <a:avLst/>
          </a:prstGeom>
          <a:solidFill>
            <a:srgbClr val="CFE2F3"/>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0000"/>
                </a:solidFill>
                <a:latin typeface="Courier New"/>
                <a:ea typeface="Courier New"/>
                <a:cs typeface="Courier New"/>
                <a:sym typeface="Courier New"/>
              </a:rPr>
              <a:t>   // Start Number Literal</a:t>
            </a:r>
            <a:endParaRPr sz="10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0000"/>
                </a:solidFill>
                <a:latin typeface="Courier New"/>
                <a:ea typeface="Courier New"/>
                <a:cs typeface="Courier New"/>
                <a:sym typeface="Courier New"/>
              </a:rPr>
              <a:t>   @4</a:t>
            </a:r>
            <a:endParaRPr sz="10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0000"/>
                </a:solidFill>
                <a:latin typeface="Courier New"/>
                <a:ea typeface="Courier New"/>
                <a:cs typeface="Courier New"/>
                <a:sym typeface="Courier New"/>
              </a:rPr>
              <a:t>   D=A</a:t>
            </a:r>
            <a:endParaRPr sz="10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0000"/>
                </a:solidFill>
                <a:latin typeface="Courier New"/>
                <a:ea typeface="Courier New"/>
                <a:cs typeface="Courier New"/>
                <a:sym typeface="Courier New"/>
              </a:rPr>
              <a:t>   @R0</a:t>
            </a:r>
            <a:endParaRPr sz="10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0000"/>
                </a:solidFill>
                <a:latin typeface="Courier New"/>
                <a:ea typeface="Courier New"/>
                <a:cs typeface="Courier New"/>
                <a:sym typeface="Courier New"/>
              </a:rPr>
              <a:t>   M=D</a:t>
            </a:r>
            <a:endParaRPr sz="10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0000"/>
                </a:solidFill>
                <a:latin typeface="Courier New"/>
                <a:ea typeface="Courier New"/>
                <a:cs typeface="Courier New"/>
                <a:sym typeface="Courier New"/>
              </a:rPr>
              <a:t>   // End Number Literal</a:t>
            </a:r>
            <a:endParaRPr sz="1000" b="1" i="0" u="none" strike="noStrike" cap="none">
              <a:solidFill>
                <a:srgbClr val="000000"/>
              </a:solidFill>
              <a:latin typeface="Courier New"/>
              <a:ea typeface="Courier New"/>
              <a:cs typeface="Courier New"/>
              <a:sym typeface="Courier New"/>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Example: Plus </a:t>
            </a:r>
            <a:r>
              <a:rPr lang="en-US" sz="2000"/>
              <a:t>(Step 2)</a:t>
            </a:r>
            <a:endParaRPr/>
          </a:p>
        </p:txBody>
      </p:sp>
      <p:sp>
        <p:nvSpPr>
          <p:cNvPr id="214" name="Google Shape;214;p2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34</a:t>
            </a:fld>
            <a:endParaRPr/>
          </a:p>
        </p:txBody>
      </p:sp>
      <p:sp>
        <p:nvSpPr>
          <p:cNvPr id="215" name="Google Shape;215;p20"/>
          <p:cNvSpPr/>
          <p:nvPr/>
        </p:nvSpPr>
        <p:spPr>
          <a:xfrm>
            <a:off x="707700" y="1239850"/>
            <a:ext cx="7826700" cy="5443200"/>
          </a:xfrm>
          <a:prstGeom prst="rect">
            <a:avLst/>
          </a:prstGeom>
          <a:solidFill>
            <a:srgbClr val="F3F3F3"/>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public class </a:t>
            </a:r>
            <a:r>
              <a:rPr lang="en-US" sz="1500" b="1" i="0" u="none" strike="noStrike" cap="none">
                <a:solidFill>
                  <a:srgbClr val="0B5394"/>
                </a:solidFill>
                <a:latin typeface="Courier New"/>
                <a:ea typeface="Courier New"/>
                <a:cs typeface="Courier New"/>
                <a:sym typeface="Courier New"/>
              </a:rPr>
              <a:t>Plus</a:t>
            </a:r>
            <a:r>
              <a:rPr lang="en-US" sz="1500" b="1" i="0" u="none" strike="noStrike" cap="none">
                <a:solidFill>
                  <a:srgbClr val="000000"/>
                </a:solidFill>
                <a:latin typeface="Courier New"/>
                <a:ea typeface="Courier New"/>
                <a:cs typeface="Courier New"/>
                <a:sym typeface="Courier New"/>
              </a:rPr>
              <a:t> extends </a:t>
            </a:r>
            <a:r>
              <a:rPr lang="en-US" sz="1500" b="1" i="0" u="none" strike="noStrike" cap="none">
                <a:solidFill>
                  <a:srgbClr val="0B5394"/>
                </a:solidFill>
                <a:latin typeface="Courier New"/>
                <a:ea typeface="Courier New"/>
                <a:cs typeface="Courier New"/>
                <a:sym typeface="Courier New"/>
              </a:rPr>
              <a:t>Expression</a:t>
            </a:r>
            <a:r>
              <a:rPr lang="en-US" sz="1500" b="1" i="0" u="none" strike="noStrike" cap="none">
                <a:solidFill>
                  <a:srgbClr val="000000"/>
                </a:solidFill>
                <a:latin typeface="Courier New"/>
                <a:ea typeface="Courier New"/>
                <a:cs typeface="Courier New"/>
                <a:sym typeface="Courier New"/>
              </a:rPr>
              <a:t> {</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public </a:t>
            </a:r>
            <a:r>
              <a:rPr lang="en-US" sz="1500" b="1" i="0" u="none" strike="noStrike" cap="none">
                <a:solidFill>
                  <a:srgbClr val="0B5394"/>
                </a:solidFill>
                <a:latin typeface="Courier New"/>
                <a:ea typeface="Courier New"/>
                <a:cs typeface="Courier New"/>
                <a:sym typeface="Courier New"/>
              </a:rPr>
              <a:t>Expression</a:t>
            </a:r>
            <a:r>
              <a:rPr lang="en-US" sz="1500" b="1" i="0" u="none" strike="noStrike" cap="none">
                <a:solidFill>
                  <a:srgbClr val="000000"/>
                </a:solidFill>
                <a:latin typeface="Courier New"/>
                <a:ea typeface="Courier New"/>
                <a:cs typeface="Courier New"/>
                <a:sym typeface="Courier New"/>
              </a:rPr>
              <a:t> left;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chemeClr val="dk1"/>
                </a:solidFill>
                <a:latin typeface="Courier New"/>
                <a:ea typeface="Courier New"/>
                <a:cs typeface="Courier New"/>
                <a:sym typeface="Courier New"/>
              </a:rPr>
              <a:t>    public </a:t>
            </a:r>
            <a:r>
              <a:rPr lang="en-US" sz="1500" b="1" i="0" u="none" strike="noStrike" cap="none">
                <a:solidFill>
                  <a:srgbClr val="0B5394"/>
                </a:solidFill>
                <a:latin typeface="Courier New"/>
                <a:ea typeface="Courier New"/>
                <a:cs typeface="Courier New"/>
                <a:sym typeface="Courier New"/>
              </a:rPr>
              <a:t>Expression</a:t>
            </a:r>
            <a:r>
              <a:rPr lang="en-US" sz="1500" b="1" i="0" u="none" strike="noStrike" cap="none">
                <a:solidFill>
                  <a:schemeClr val="dk1"/>
                </a:solidFill>
                <a:latin typeface="Courier New"/>
                <a:ea typeface="Courier New"/>
                <a:cs typeface="Courier New"/>
                <a:sym typeface="Courier New"/>
              </a:rPr>
              <a:t> right;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a:t>
            </a:r>
            <a:r>
              <a:rPr lang="en-US" sz="1500" b="1" i="1" u="none" strike="noStrike" cap="none">
                <a:solidFill>
                  <a:srgbClr val="999999"/>
                </a:solidFill>
                <a:latin typeface="Courier New"/>
                <a:ea typeface="Courier New"/>
                <a:cs typeface="Courier New"/>
                <a:sym typeface="Courier New"/>
              </a:rPr>
              <a:t>@Override</a:t>
            </a:r>
            <a:endParaRPr sz="1500" b="1" i="1" u="none" strike="noStrike" cap="none">
              <a:solidFill>
                <a:srgbClr val="999999"/>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public </a:t>
            </a:r>
            <a:r>
              <a:rPr lang="en-US" sz="1500" b="1" i="0" u="none" strike="noStrike" cap="none">
                <a:solidFill>
                  <a:srgbClr val="0B5394"/>
                </a:solidFill>
                <a:latin typeface="Courier New"/>
                <a:ea typeface="Courier New"/>
                <a:cs typeface="Courier New"/>
                <a:sym typeface="Courier New"/>
              </a:rPr>
              <a:t>void</a:t>
            </a:r>
            <a:r>
              <a:rPr lang="en-US" sz="1500" b="1" i="0" u="none" strike="noStrike" cap="none">
                <a:solidFill>
                  <a:srgbClr val="000000"/>
                </a:solidFill>
                <a:latin typeface="Courier New"/>
                <a:ea typeface="Courier New"/>
                <a:cs typeface="Courier New"/>
                <a:sym typeface="Courier New"/>
              </a:rPr>
              <a:t> </a:t>
            </a:r>
            <a:r>
              <a:rPr lang="en-US" sz="1500" b="1" i="0" u="none" strike="noStrike" cap="none">
                <a:solidFill>
                  <a:srgbClr val="990000"/>
                </a:solidFill>
                <a:latin typeface="Courier New"/>
                <a:ea typeface="Courier New"/>
                <a:cs typeface="Courier New"/>
                <a:sym typeface="Courier New"/>
              </a:rPr>
              <a:t>printASM</a:t>
            </a:r>
            <a:r>
              <a:rPr lang="en-US" sz="1500" b="1" i="0" u="none" strike="noStrike" cap="none">
                <a:solidFill>
                  <a:srgbClr val="000000"/>
                </a:solidFill>
                <a:latin typeface="Courier New"/>
                <a:ea typeface="Courier New"/>
                <a:cs typeface="Courier New"/>
                <a:sym typeface="Courier New"/>
              </a:rPr>
              <a:t>() {</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comment(</a:t>
            </a:r>
            <a:r>
              <a:rPr lang="en-US" sz="1500" b="1" i="0" u="none" strike="noStrike" cap="none">
                <a:solidFill>
                  <a:srgbClr val="A64D79"/>
                </a:solidFill>
                <a:latin typeface="Courier New"/>
                <a:ea typeface="Courier New"/>
                <a:cs typeface="Courier New"/>
                <a:sym typeface="Courier New"/>
              </a:rPr>
              <a:t>"Start Plus"</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left.</a:t>
            </a:r>
            <a:r>
              <a:rPr lang="en-US" sz="1500" b="1" i="0" u="none" strike="noStrike" cap="none">
                <a:solidFill>
                  <a:srgbClr val="45818E"/>
                </a:solidFill>
                <a:latin typeface="Courier New"/>
                <a:ea typeface="Courier New"/>
                <a:cs typeface="Courier New"/>
                <a:sym typeface="Courier New"/>
              </a:rPr>
              <a:t>printASM</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"@R0"</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"D=M"</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chemeClr val="dk1"/>
              </a:buClr>
              <a:buSzPts val="1100"/>
              <a:buFont typeface="Arial"/>
              <a:buNone/>
            </a:pPr>
            <a:r>
              <a:rPr lang="en-US" sz="1500" b="1" i="0" u="none" strike="noStrike" cap="none">
                <a:solidFill>
                  <a:schemeClr val="dk1"/>
                </a:solidFill>
                <a:latin typeface="Courier New"/>
                <a:ea typeface="Courier New"/>
                <a:cs typeface="Courier New"/>
                <a:sym typeface="Courier New"/>
              </a:rPr>
              <a:t>        right.</a:t>
            </a:r>
            <a:r>
              <a:rPr lang="en-US" sz="1500" b="1" i="0" u="none" strike="noStrike" cap="none">
                <a:solidFill>
                  <a:srgbClr val="45818E"/>
                </a:solidFill>
                <a:latin typeface="Courier New"/>
                <a:ea typeface="Courier New"/>
                <a:cs typeface="Courier New"/>
                <a:sym typeface="Courier New"/>
              </a:rPr>
              <a:t>printASM</a:t>
            </a:r>
            <a:r>
              <a:rPr lang="en-US" sz="1500" b="1" i="0" u="none" strike="noStrike" cap="none">
                <a:solidFill>
                  <a:schemeClr val="dk1"/>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push();</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"@R1"</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"A=M"</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"D=D+A"</a:t>
            </a:r>
            <a:r>
              <a:rPr lang="en-US" sz="1500" b="1" i="0" u="none" strike="noStrike" cap="none">
                <a:solidFill>
                  <a:srgbClr val="000000"/>
                </a:solidFill>
                <a:latin typeface="Courier New"/>
                <a:ea typeface="Courier New"/>
                <a:cs typeface="Courier New"/>
                <a:sym typeface="Courier New"/>
              </a:rPr>
              <a:t>, </a:t>
            </a:r>
            <a:r>
              <a:rPr lang="en-US" sz="1500" b="1" i="0" u="none" strike="noStrike" cap="none">
                <a:solidFill>
                  <a:srgbClr val="A64D79"/>
                </a:solidFill>
                <a:latin typeface="Courier New"/>
                <a:ea typeface="Courier New"/>
                <a:cs typeface="Courier New"/>
                <a:sym typeface="Courier New"/>
              </a:rPr>
              <a:t>"perform the addition"</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4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Example: Plus </a:t>
            </a:r>
            <a:r>
              <a:rPr lang="en-US" sz="2000"/>
              <a:t>(Step 2)</a:t>
            </a:r>
            <a:endParaRPr/>
          </a:p>
        </p:txBody>
      </p:sp>
      <p:sp>
        <p:nvSpPr>
          <p:cNvPr id="222" name="Google Shape;222;p4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35</a:t>
            </a:fld>
            <a:endParaRPr/>
          </a:p>
        </p:txBody>
      </p:sp>
      <p:sp>
        <p:nvSpPr>
          <p:cNvPr id="223" name="Google Shape;223;p46"/>
          <p:cNvSpPr/>
          <p:nvPr/>
        </p:nvSpPr>
        <p:spPr>
          <a:xfrm>
            <a:off x="707700" y="1239850"/>
            <a:ext cx="7826700" cy="5443200"/>
          </a:xfrm>
          <a:prstGeom prst="rect">
            <a:avLst/>
          </a:prstGeom>
          <a:solidFill>
            <a:srgbClr val="F3F3F3"/>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public class </a:t>
            </a:r>
            <a:r>
              <a:rPr lang="en-US" sz="1500" b="1" i="0" u="none" strike="noStrike" cap="none">
                <a:solidFill>
                  <a:srgbClr val="0B5394"/>
                </a:solidFill>
                <a:latin typeface="Courier New"/>
                <a:ea typeface="Courier New"/>
                <a:cs typeface="Courier New"/>
                <a:sym typeface="Courier New"/>
              </a:rPr>
              <a:t>Plus</a:t>
            </a:r>
            <a:r>
              <a:rPr lang="en-US" sz="1500" b="1" i="0" u="none" strike="noStrike" cap="none">
                <a:solidFill>
                  <a:srgbClr val="000000"/>
                </a:solidFill>
                <a:latin typeface="Courier New"/>
                <a:ea typeface="Courier New"/>
                <a:cs typeface="Courier New"/>
                <a:sym typeface="Courier New"/>
              </a:rPr>
              <a:t> extends </a:t>
            </a:r>
            <a:r>
              <a:rPr lang="en-US" sz="1500" b="1" i="0" u="none" strike="noStrike" cap="none">
                <a:solidFill>
                  <a:srgbClr val="0B5394"/>
                </a:solidFill>
                <a:latin typeface="Courier New"/>
                <a:ea typeface="Courier New"/>
                <a:cs typeface="Courier New"/>
                <a:sym typeface="Courier New"/>
              </a:rPr>
              <a:t>Expression</a:t>
            </a:r>
            <a:r>
              <a:rPr lang="en-US" sz="1500" b="1" i="0" u="none" strike="noStrike" cap="none">
                <a:solidFill>
                  <a:srgbClr val="000000"/>
                </a:solidFill>
                <a:latin typeface="Courier New"/>
                <a:ea typeface="Courier New"/>
                <a:cs typeface="Courier New"/>
                <a:sym typeface="Courier New"/>
              </a:rPr>
              <a:t> {</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public </a:t>
            </a:r>
            <a:r>
              <a:rPr lang="en-US" sz="1500" b="1" i="0" u="none" strike="noStrike" cap="none">
                <a:solidFill>
                  <a:srgbClr val="0B5394"/>
                </a:solidFill>
                <a:latin typeface="Courier New"/>
                <a:ea typeface="Courier New"/>
                <a:cs typeface="Courier New"/>
                <a:sym typeface="Courier New"/>
              </a:rPr>
              <a:t>Expression</a:t>
            </a:r>
            <a:r>
              <a:rPr lang="en-US" sz="1500" b="1" i="0" u="none" strike="noStrike" cap="none">
                <a:solidFill>
                  <a:srgbClr val="000000"/>
                </a:solidFill>
                <a:latin typeface="Courier New"/>
                <a:ea typeface="Courier New"/>
                <a:cs typeface="Courier New"/>
                <a:sym typeface="Courier New"/>
              </a:rPr>
              <a:t> left;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chemeClr val="dk1"/>
                </a:solidFill>
                <a:latin typeface="Courier New"/>
                <a:ea typeface="Courier New"/>
                <a:cs typeface="Courier New"/>
                <a:sym typeface="Courier New"/>
              </a:rPr>
              <a:t>    public </a:t>
            </a:r>
            <a:r>
              <a:rPr lang="en-US" sz="1500" b="1" i="0" u="none" strike="noStrike" cap="none">
                <a:solidFill>
                  <a:srgbClr val="0B5394"/>
                </a:solidFill>
                <a:latin typeface="Courier New"/>
                <a:ea typeface="Courier New"/>
                <a:cs typeface="Courier New"/>
                <a:sym typeface="Courier New"/>
              </a:rPr>
              <a:t>Expression</a:t>
            </a:r>
            <a:r>
              <a:rPr lang="en-US" sz="1500" b="1" i="0" u="none" strike="noStrike" cap="none">
                <a:solidFill>
                  <a:schemeClr val="dk1"/>
                </a:solidFill>
                <a:latin typeface="Courier New"/>
                <a:ea typeface="Courier New"/>
                <a:cs typeface="Courier New"/>
                <a:sym typeface="Courier New"/>
              </a:rPr>
              <a:t> right;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a:t>
            </a:r>
            <a:r>
              <a:rPr lang="en-US" sz="1500" b="1" i="1" u="none" strike="noStrike" cap="none">
                <a:solidFill>
                  <a:srgbClr val="999999"/>
                </a:solidFill>
                <a:latin typeface="Courier New"/>
                <a:ea typeface="Courier New"/>
                <a:cs typeface="Courier New"/>
                <a:sym typeface="Courier New"/>
              </a:rPr>
              <a:t>@Override</a:t>
            </a:r>
            <a:endParaRPr sz="1500" b="1" i="1" u="none" strike="noStrike" cap="none">
              <a:solidFill>
                <a:srgbClr val="999999"/>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public </a:t>
            </a:r>
            <a:r>
              <a:rPr lang="en-US" sz="1500" b="1" i="0" u="none" strike="noStrike" cap="none">
                <a:solidFill>
                  <a:srgbClr val="0B5394"/>
                </a:solidFill>
                <a:latin typeface="Courier New"/>
                <a:ea typeface="Courier New"/>
                <a:cs typeface="Courier New"/>
                <a:sym typeface="Courier New"/>
              </a:rPr>
              <a:t>void</a:t>
            </a:r>
            <a:r>
              <a:rPr lang="en-US" sz="1500" b="1" i="0" u="none" strike="noStrike" cap="none">
                <a:solidFill>
                  <a:srgbClr val="000000"/>
                </a:solidFill>
                <a:latin typeface="Courier New"/>
                <a:ea typeface="Courier New"/>
                <a:cs typeface="Courier New"/>
                <a:sym typeface="Courier New"/>
              </a:rPr>
              <a:t> </a:t>
            </a:r>
            <a:r>
              <a:rPr lang="en-US" sz="1500" b="1" i="0" u="none" strike="noStrike" cap="none">
                <a:solidFill>
                  <a:srgbClr val="990000"/>
                </a:solidFill>
                <a:latin typeface="Courier New"/>
                <a:ea typeface="Courier New"/>
                <a:cs typeface="Courier New"/>
                <a:sym typeface="Courier New"/>
              </a:rPr>
              <a:t>printASM</a:t>
            </a:r>
            <a:r>
              <a:rPr lang="en-US" sz="1500" b="1" i="0" u="none" strike="noStrike" cap="none">
                <a:solidFill>
                  <a:srgbClr val="000000"/>
                </a:solidFill>
                <a:latin typeface="Courier New"/>
                <a:ea typeface="Courier New"/>
                <a:cs typeface="Courier New"/>
                <a:sym typeface="Courier New"/>
              </a:rPr>
              <a:t>() {</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comment(</a:t>
            </a:r>
            <a:r>
              <a:rPr lang="en-US" sz="1500" b="1" i="0" u="none" strike="noStrike" cap="none">
                <a:solidFill>
                  <a:srgbClr val="A64D79"/>
                </a:solidFill>
                <a:latin typeface="Courier New"/>
                <a:ea typeface="Courier New"/>
                <a:cs typeface="Courier New"/>
                <a:sym typeface="Courier New"/>
              </a:rPr>
              <a:t>"Start Plus"</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left.</a:t>
            </a:r>
            <a:r>
              <a:rPr lang="en-US" sz="1500" b="1" i="0" u="none" strike="noStrike" cap="none">
                <a:solidFill>
                  <a:srgbClr val="45818E"/>
                </a:solidFill>
                <a:latin typeface="Courier New"/>
                <a:ea typeface="Courier New"/>
                <a:cs typeface="Courier New"/>
                <a:sym typeface="Courier New"/>
              </a:rPr>
              <a:t>printASM</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"@R0"</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"D=M"</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chemeClr val="dk1"/>
                </a:solidFill>
                <a:latin typeface="Courier New"/>
                <a:ea typeface="Courier New"/>
                <a:cs typeface="Courier New"/>
                <a:sym typeface="Courier New"/>
              </a:rPr>
              <a:t>        right.</a:t>
            </a:r>
            <a:r>
              <a:rPr lang="en-US" sz="1500" b="1" i="0" u="none" strike="noStrike" cap="none">
                <a:solidFill>
                  <a:srgbClr val="45818E"/>
                </a:solidFill>
                <a:latin typeface="Courier New"/>
                <a:ea typeface="Courier New"/>
                <a:cs typeface="Courier New"/>
                <a:sym typeface="Courier New"/>
              </a:rPr>
              <a:t>printASM</a:t>
            </a:r>
            <a:r>
              <a:rPr lang="en-US" sz="1500" b="1" i="0" u="none" strike="noStrike" cap="none">
                <a:solidFill>
                  <a:schemeClr val="dk1"/>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push();</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"@R1"</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"A=M"</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instr(</a:t>
            </a:r>
            <a:r>
              <a:rPr lang="en-US" sz="1500" b="1" i="0" u="none" strike="noStrike" cap="none">
                <a:solidFill>
                  <a:srgbClr val="A64D79"/>
                </a:solidFill>
                <a:latin typeface="Courier New"/>
                <a:ea typeface="Courier New"/>
                <a:cs typeface="Courier New"/>
                <a:sym typeface="Courier New"/>
              </a:rPr>
              <a:t>"D=D+A"</a:t>
            </a:r>
            <a:r>
              <a:rPr lang="en-US" sz="1500" b="1" i="0" u="none" strike="noStrike" cap="none">
                <a:solidFill>
                  <a:srgbClr val="000000"/>
                </a:solidFill>
                <a:latin typeface="Courier New"/>
                <a:ea typeface="Courier New"/>
                <a:cs typeface="Courier New"/>
                <a:sym typeface="Courier New"/>
              </a:rPr>
              <a:t>, </a:t>
            </a:r>
            <a:r>
              <a:rPr lang="en-US" sz="1500" b="1" i="0" u="none" strike="noStrike" cap="none">
                <a:solidFill>
                  <a:srgbClr val="A64D79"/>
                </a:solidFill>
                <a:latin typeface="Courier New"/>
                <a:ea typeface="Courier New"/>
                <a:cs typeface="Courier New"/>
                <a:sym typeface="Courier New"/>
              </a:rPr>
              <a:t>"perform the addition"</a:t>
            </a:r>
            <a:r>
              <a:rPr lang="en-US" sz="1500" b="1" i="0" u="none" strike="noStrike" cap="none">
                <a:solidFill>
                  <a:srgbClr val="000000"/>
                </a:solidFill>
                <a:latin typeface="Courier New"/>
                <a:ea typeface="Courier New"/>
                <a:cs typeface="Courier New"/>
                <a:sym typeface="Courier New"/>
              </a:rPr>
              <a:t>);</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0000"/>
                </a:solidFill>
                <a:latin typeface="Courier New"/>
                <a:ea typeface="Courier New"/>
                <a:cs typeface="Courier New"/>
                <a:sym typeface="Courier New"/>
              </a:rPr>
              <a:t>        ...</a:t>
            </a:r>
            <a:endParaRPr sz="15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500"/>
              <a:buFont typeface="Arial"/>
              <a:buNone/>
            </a:pPr>
            <a:endParaRPr sz="1500" b="1" i="0" u="none" strike="noStrike" cap="none">
              <a:solidFill>
                <a:srgbClr val="000000"/>
              </a:solidFill>
              <a:latin typeface="Courier New"/>
              <a:ea typeface="Courier New"/>
              <a:cs typeface="Courier New"/>
              <a:sym typeface="Courier New"/>
            </a:endParaRPr>
          </a:p>
        </p:txBody>
      </p:sp>
      <p:sp>
        <p:nvSpPr>
          <p:cNvPr id="224" name="Google Shape;224;p46"/>
          <p:cNvSpPr/>
          <p:nvPr/>
        </p:nvSpPr>
        <p:spPr>
          <a:xfrm>
            <a:off x="5899025" y="1589096"/>
            <a:ext cx="3000000" cy="2850300"/>
          </a:xfrm>
          <a:prstGeom prst="rect">
            <a:avLst/>
          </a:prstGeom>
          <a:solidFill>
            <a:srgbClr val="B4A7D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5" name="Google Shape;225;p46"/>
          <p:cNvSpPr/>
          <p:nvPr/>
        </p:nvSpPr>
        <p:spPr>
          <a:xfrm>
            <a:off x="5544125" y="3053448"/>
            <a:ext cx="2875500" cy="663600"/>
          </a:xfrm>
          <a:prstGeom prst="rect">
            <a:avLst/>
          </a:prstGeom>
          <a:solidFill>
            <a:srgbClr val="B6D7A8"/>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6" name="Google Shape;226;p46"/>
          <p:cNvSpPr/>
          <p:nvPr/>
        </p:nvSpPr>
        <p:spPr>
          <a:xfrm>
            <a:off x="5544125" y="1971888"/>
            <a:ext cx="2875500" cy="663600"/>
          </a:xfrm>
          <a:prstGeom prst="rect">
            <a:avLst/>
          </a:prstGeom>
          <a:solidFill>
            <a:srgbClr val="F9CB9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7" name="Google Shape;227;p46"/>
          <p:cNvSpPr txBox="1"/>
          <p:nvPr/>
        </p:nvSpPr>
        <p:spPr>
          <a:xfrm rot="-5400000">
            <a:off x="5346125" y="2126238"/>
            <a:ext cx="750900" cy="3549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B45F06"/>
                </a:solidFill>
                <a:latin typeface="Calibri"/>
                <a:ea typeface="Calibri"/>
                <a:cs typeface="Calibri"/>
                <a:sym typeface="Calibri"/>
              </a:rPr>
              <a:t>NUM(2)</a:t>
            </a:r>
            <a:endParaRPr sz="1200" b="1" i="0" u="none" strike="noStrike" cap="none">
              <a:solidFill>
                <a:srgbClr val="B45F06"/>
              </a:solidFill>
              <a:latin typeface="Calibri"/>
              <a:ea typeface="Calibri"/>
              <a:cs typeface="Calibri"/>
              <a:sym typeface="Calibri"/>
            </a:endParaRPr>
          </a:p>
        </p:txBody>
      </p:sp>
      <p:sp>
        <p:nvSpPr>
          <p:cNvPr id="228" name="Google Shape;228;p46"/>
          <p:cNvSpPr txBox="1"/>
          <p:nvPr/>
        </p:nvSpPr>
        <p:spPr>
          <a:xfrm rot="-5400000">
            <a:off x="5270963" y="3207788"/>
            <a:ext cx="901200" cy="3549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38761D"/>
                </a:solidFill>
                <a:latin typeface="Calibri"/>
                <a:ea typeface="Calibri"/>
                <a:cs typeface="Calibri"/>
                <a:sym typeface="Calibri"/>
              </a:rPr>
              <a:t>NUM(3)</a:t>
            </a:r>
            <a:endParaRPr sz="1200" b="1" i="0" u="none" strike="noStrike" cap="none">
              <a:solidFill>
                <a:srgbClr val="38761D"/>
              </a:solidFill>
              <a:latin typeface="Calibri"/>
              <a:ea typeface="Calibri"/>
              <a:cs typeface="Calibri"/>
              <a:sym typeface="Calibri"/>
            </a:endParaRPr>
          </a:p>
        </p:txBody>
      </p:sp>
      <p:sp>
        <p:nvSpPr>
          <p:cNvPr id="229" name="Google Shape;229;p46"/>
          <p:cNvSpPr txBox="1"/>
          <p:nvPr/>
        </p:nvSpPr>
        <p:spPr>
          <a:xfrm rot="5400000">
            <a:off x="8270975" y="2836788"/>
            <a:ext cx="901200" cy="3549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351C75"/>
                </a:solidFill>
                <a:latin typeface="Calibri"/>
                <a:ea typeface="Calibri"/>
                <a:cs typeface="Calibri"/>
                <a:sym typeface="Calibri"/>
              </a:rPr>
              <a:t>PLUS</a:t>
            </a:r>
            <a:endParaRPr sz="1400" b="1" i="0" u="none" strike="noStrike" cap="none">
              <a:solidFill>
                <a:srgbClr val="351C75"/>
              </a:solidFill>
              <a:latin typeface="Calibri"/>
              <a:ea typeface="Calibri"/>
              <a:cs typeface="Calibri"/>
              <a:sym typeface="Calibri"/>
            </a:endParaRPr>
          </a:p>
        </p:txBody>
      </p:sp>
      <p:sp>
        <p:nvSpPr>
          <p:cNvPr id="230" name="Google Shape;230;p46"/>
          <p:cNvSpPr/>
          <p:nvPr/>
        </p:nvSpPr>
        <p:spPr>
          <a:xfrm>
            <a:off x="6035525" y="1588970"/>
            <a:ext cx="1896000" cy="28503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2 </a:t>
            </a:r>
            <a:r>
              <a:rPr lang="en-US" b="1">
                <a:latin typeface="Courier New"/>
                <a:ea typeface="Courier New"/>
                <a:cs typeface="Courier New"/>
                <a:sym typeface="Courier New"/>
              </a:rPr>
              <a:t>→</a:t>
            </a:r>
            <a:r>
              <a:rPr lang="en-US" sz="1400" b="1" i="0" u="none" strike="noStrike" cap="none">
                <a:solidFill>
                  <a:srgbClr val="000000"/>
                </a:solidFill>
                <a:latin typeface="Courier New"/>
                <a:ea typeface="Courier New"/>
                <a:cs typeface="Courier New"/>
                <a:sym typeface="Courier New"/>
              </a:rPr>
              <a:t> R0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900"/>
              <a:buFont typeface="Arial"/>
              <a:buNone/>
            </a:pPr>
            <a:endParaRPr sz="1900" b="1"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674EA7"/>
                </a:solidFill>
                <a:latin typeface="Courier New"/>
                <a:ea typeface="Courier New"/>
                <a:cs typeface="Courier New"/>
                <a:sym typeface="Courier New"/>
              </a:rPr>
              <a:t>push</a:t>
            </a:r>
            <a:r>
              <a:rPr lang="en-US" sz="1400" b="1" i="0" u="none" strike="noStrike" cap="none">
                <a:solidFill>
                  <a:srgbClr val="351C75"/>
                </a:solidFill>
                <a:latin typeface="Courier New"/>
                <a:ea typeface="Courier New"/>
                <a:cs typeface="Courier New"/>
                <a:sym typeface="Courier New"/>
              </a:rPr>
              <a:t> </a:t>
            </a:r>
            <a:r>
              <a:rPr lang="en-US" sz="1400" b="1" i="0" u="none" strike="noStrike" cap="none">
                <a:solidFill>
                  <a:srgbClr val="000000"/>
                </a:solidFill>
                <a:latin typeface="Courier New"/>
                <a:ea typeface="Courier New"/>
                <a:cs typeface="Courier New"/>
                <a:sym typeface="Courier New"/>
              </a:rPr>
              <a:t>R0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000"/>
              <a:buFont typeface="Arial"/>
              <a:buNone/>
            </a:pPr>
            <a:endParaRPr sz="1000" b="1"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3 </a:t>
            </a:r>
            <a:r>
              <a:rPr lang="en-US" b="1">
                <a:latin typeface="Courier New"/>
                <a:ea typeface="Courier New"/>
                <a:cs typeface="Courier New"/>
                <a:sym typeface="Courier New"/>
              </a:rPr>
              <a:t>→</a:t>
            </a:r>
            <a:r>
              <a:rPr lang="en-US" sz="1400" b="1" i="0" u="none" strike="noStrike" cap="none">
                <a:solidFill>
                  <a:srgbClr val="000000"/>
                </a:solidFill>
                <a:latin typeface="Courier New"/>
                <a:ea typeface="Courier New"/>
                <a:cs typeface="Courier New"/>
                <a:sym typeface="Courier New"/>
              </a:rPr>
              <a:t> R0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800"/>
              <a:buFont typeface="Arial"/>
              <a:buNone/>
            </a:pPr>
            <a:endParaRPr sz="800" b="1" i="0" u="none" strike="noStrike" cap="none">
              <a:solidFill>
                <a:srgbClr val="000000"/>
              </a:solidFill>
              <a:latin typeface="Consolas"/>
              <a:ea typeface="Consolas"/>
              <a:cs typeface="Consolas"/>
              <a:sym typeface="Consolas"/>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674EA7"/>
                </a:solidFill>
                <a:latin typeface="Courier New"/>
                <a:ea typeface="Courier New"/>
                <a:cs typeface="Courier New"/>
                <a:sym typeface="Courier New"/>
              </a:rPr>
              <a:t>pop</a:t>
            </a:r>
            <a:r>
              <a:rPr lang="en-US" sz="1400" b="1" i="0" u="none" strike="noStrike" cap="none">
                <a:solidFill>
                  <a:srgbClr val="000000"/>
                </a:solidFill>
                <a:latin typeface="Courier New"/>
                <a:ea typeface="Courier New"/>
                <a:cs typeface="Courier New"/>
                <a:sym typeface="Courier New"/>
              </a:rPr>
              <a:t>, add R0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result </a:t>
            </a:r>
            <a:r>
              <a:rPr lang="en-US" b="1">
                <a:latin typeface="Courier New"/>
                <a:ea typeface="Courier New"/>
                <a:cs typeface="Courier New"/>
                <a:sym typeface="Courier New"/>
              </a:rPr>
              <a:t>→</a:t>
            </a:r>
            <a:r>
              <a:rPr lang="en-US" sz="1400" b="1" i="0" u="none" strike="noStrike" cap="none">
                <a:solidFill>
                  <a:srgbClr val="000000"/>
                </a:solidFill>
                <a:latin typeface="Courier New"/>
                <a:ea typeface="Courier New"/>
                <a:cs typeface="Courier New"/>
                <a:sym typeface="Courier New"/>
              </a:rPr>
              <a:t> R0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Consolas"/>
              <a:ea typeface="Consolas"/>
              <a:cs typeface="Consolas"/>
              <a:sym typeface="Consolas"/>
            </a:endParaRPr>
          </a:p>
        </p:txBody>
      </p:sp>
      <p:sp>
        <p:nvSpPr>
          <p:cNvPr id="231" name="Google Shape;231;p46"/>
          <p:cNvSpPr/>
          <p:nvPr/>
        </p:nvSpPr>
        <p:spPr>
          <a:xfrm>
            <a:off x="5371775" y="757675"/>
            <a:ext cx="3391200" cy="663600"/>
          </a:xfrm>
          <a:prstGeom prst="roundRect">
            <a:avLst>
              <a:gd name="adj" fmla="val 16667"/>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1 Structural Bug: </a:t>
            </a:r>
            <a:r>
              <a:rPr lang="en-US" sz="1400" b="0" i="0" u="none" strike="noStrike" cap="none">
                <a:solidFill>
                  <a:srgbClr val="000000"/>
                </a:solidFill>
                <a:latin typeface="Calibri"/>
                <a:ea typeface="Calibri"/>
                <a:cs typeface="Calibri"/>
                <a:sym typeface="Calibri"/>
              </a:rPr>
              <a:t>Map to abstract diagram for Plus:</a:t>
            </a:r>
            <a:endParaRPr sz="1400" b="0" i="0" u="none" strike="noStrike" cap="none">
              <a:solidFill>
                <a:srgbClr val="000000"/>
              </a:solidFill>
              <a:latin typeface="Calibri"/>
              <a:ea typeface="Calibri"/>
              <a:cs typeface="Calibri"/>
              <a:sym typeface="Calibri"/>
            </a:endParaRPr>
          </a:p>
        </p:txBody>
      </p:sp>
      <p:sp>
        <p:nvSpPr>
          <p:cNvPr id="232" name="Google Shape;232;p46"/>
          <p:cNvSpPr/>
          <p:nvPr/>
        </p:nvSpPr>
        <p:spPr>
          <a:xfrm>
            <a:off x="5371775" y="4909950"/>
            <a:ext cx="3391200" cy="663600"/>
          </a:xfrm>
          <a:prstGeom prst="roundRect">
            <a:avLst>
              <a:gd name="adj" fmla="val 16667"/>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1 Detail Bug: </a:t>
            </a:r>
            <a:r>
              <a:rPr lang="en-US" sz="1400" b="0" i="0" u="none" strike="noStrike" cap="none">
                <a:solidFill>
                  <a:srgbClr val="000000"/>
                </a:solidFill>
                <a:latin typeface="Calibri"/>
                <a:ea typeface="Calibri"/>
                <a:cs typeface="Calibri"/>
                <a:sym typeface="Calibri"/>
              </a:rPr>
              <a:t>Step through generated code, Check state at each step</a:t>
            </a:r>
            <a:endParaRPr sz="1400" b="0" i="0" u="none" strike="noStrike" cap="none">
              <a:solidFill>
                <a:srgbClr val="000000"/>
              </a:solidFill>
              <a:latin typeface="Calibri"/>
              <a:ea typeface="Calibri"/>
              <a:cs typeface="Calibri"/>
              <a:sym typeface="Calibri"/>
            </a:endParaRPr>
          </a:p>
        </p:txBody>
      </p:sp>
      <p:pic>
        <p:nvPicPr>
          <p:cNvPr id="233" name="Google Shape;233;p46"/>
          <p:cNvPicPr preferRelativeResize="0"/>
          <p:nvPr/>
        </p:nvPicPr>
        <p:blipFill rotWithShape="1">
          <a:blip r:embed="rId3">
            <a:alphaModFix/>
          </a:blip>
          <a:srcRect/>
          <a:stretch/>
        </p:blipFill>
        <p:spPr>
          <a:xfrm>
            <a:off x="4846375" y="848088"/>
            <a:ext cx="482775" cy="482775"/>
          </a:xfrm>
          <a:prstGeom prst="rect">
            <a:avLst/>
          </a:prstGeom>
          <a:noFill/>
          <a:ln>
            <a:noFill/>
          </a:ln>
        </p:spPr>
      </p:pic>
      <p:pic>
        <p:nvPicPr>
          <p:cNvPr id="234" name="Google Shape;234;p46"/>
          <p:cNvPicPr preferRelativeResize="0"/>
          <p:nvPr/>
        </p:nvPicPr>
        <p:blipFill rotWithShape="1">
          <a:blip r:embed="rId3">
            <a:alphaModFix/>
          </a:blip>
          <a:srcRect/>
          <a:stretch/>
        </p:blipFill>
        <p:spPr>
          <a:xfrm>
            <a:off x="4846375" y="5000350"/>
            <a:ext cx="482775" cy="482775"/>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1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8 Buggy Compiler Overview</a:t>
            </a:r>
            <a:endParaRPr dirty="0"/>
          </a:p>
        </p:txBody>
      </p:sp>
      <p:sp>
        <p:nvSpPr>
          <p:cNvPr id="241" name="Google Shape;241;p1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36</a:t>
            </a:fld>
            <a:endParaRPr/>
          </a:p>
        </p:txBody>
      </p:sp>
      <p:sp>
        <p:nvSpPr>
          <p:cNvPr id="5" name="Google Shape;248;p21">
            <a:extLst>
              <a:ext uri="{FF2B5EF4-FFF2-40B4-BE49-F238E27FC236}">
                <a16:creationId xmlns:a16="http://schemas.microsoft.com/office/drawing/2014/main" id="{F0325EED-F8F1-6E78-46E4-2A8B1FF9DF8A}"/>
              </a:ext>
            </a:extLst>
          </p:cNvPr>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Step 1: Read comments provided in the starter code</a:t>
            </a:r>
          </a:p>
          <a:p>
            <a:pPr marL="347472" lvl="0" indent="-347472" algn="l" rtl="0">
              <a:lnSpc>
                <a:spcPct val="110000"/>
              </a:lnSpc>
              <a:spcBef>
                <a:spcPts val="440"/>
              </a:spcBef>
              <a:spcAft>
                <a:spcPts val="0"/>
              </a:spcAft>
              <a:buSzPts val="2080"/>
              <a:buFont typeface="Noto Sans Symbols"/>
              <a:buChar char="❖"/>
            </a:pPr>
            <a:r>
              <a:rPr lang="en-US" dirty="0"/>
              <a:t>Step 2: Implement </a:t>
            </a:r>
            <a:r>
              <a:rPr lang="en-US" dirty="0" err="1"/>
              <a:t>NumberLiteral.java</a:t>
            </a:r>
            <a:r>
              <a:rPr lang="en-US" dirty="0"/>
              <a:t> (~4 lines)</a:t>
            </a:r>
          </a:p>
          <a:p>
            <a:pPr marL="347472" lvl="0" indent="-347472" algn="l" rtl="0">
              <a:lnSpc>
                <a:spcPct val="110000"/>
              </a:lnSpc>
              <a:spcBef>
                <a:spcPts val="440"/>
              </a:spcBef>
              <a:spcAft>
                <a:spcPts val="0"/>
              </a:spcAft>
              <a:buSzPts val="2080"/>
              <a:buFont typeface="Noto Sans Symbols"/>
              <a:buChar char="❖"/>
            </a:pPr>
            <a:r>
              <a:rPr lang="en-US" dirty="0"/>
              <a:t>Step 3: Debug </a:t>
            </a:r>
            <a:r>
              <a:rPr lang="en-US" dirty="0" err="1"/>
              <a:t>Plus.java</a:t>
            </a:r>
            <a:r>
              <a:rPr lang="en-US" dirty="0"/>
              <a:t> (2 bugs)</a:t>
            </a:r>
          </a:p>
          <a:p>
            <a:pPr marL="347472" lvl="0" indent="-347472" algn="l" rtl="0">
              <a:lnSpc>
                <a:spcPct val="110000"/>
              </a:lnSpc>
              <a:spcBef>
                <a:spcPts val="440"/>
              </a:spcBef>
              <a:spcAft>
                <a:spcPts val="0"/>
              </a:spcAft>
              <a:buSzPts val="2080"/>
              <a:buFont typeface="Noto Sans Symbols"/>
              <a:buChar char="❖"/>
            </a:pPr>
            <a:r>
              <a:rPr lang="en-US" dirty="0"/>
              <a:t>Step 4: Implement </a:t>
            </a:r>
            <a:r>
              <a:rPr lang="en-US" dirty="0" err="1"/>
              <a:t>Minus.java</a:t>
            </a:r>
            <a:r>
              <a:rPr lang="en-US" dirty="0"/>
              <a:t> (~13 lines, similar to </a:t>
            </a:r>
            <a:r>
              <a:rPr lang="en-US" dirty="0" err="1"/>
              <a:t>Plus.java</a:t>
            </a:r>
            <a:r>
              <a:rPr lang="en-US" dirty="0"/>
              <a:t>)</a:t>
            </a:r>
          </a:p>
          <a:p>
            <a:pPr marL="347472" lvl="0" indent="-347472" algn="l" rtl="0">
              <a:lnSpc>
                <a:spcPct val="110000"/>
              </a:lnSpc>
              <a:spcBef>
                <a:spcPts val="440"/>
              </a:spcBef>
              <a:spcAft>
                <a:spcPts val="0"/>
              </a:spcAft>
              <a:buSzPts val="2080"/>
              <a:buFont typeface="Noto Sans Symbols"/>
              <a:buChar char="❖"/>
            </a:pPr>
            <a:r>
              <a:rPr lang="en-US" dirty="0"/>
              <a:t>Step 5: Implement </a:t>
            </a:r>
            <a:r>
              <a:rPr lang="en-US" dirty="0" err="1"/>
              <a:t>NotEquals.java</a:t>
            </a:r>
            <a:r>
              <a:rPr lang="en-US" dirty="0"/>
              <a:t> (~21 lines, similar to </a:t>
            </a:r>
            <a:r>
              <a:rPr lang="en-US" dirty="0" err="1"/>
              <a:t>Equals.java</a:t>
            </a:r>
            <a:endParaRPr lang="en-US" dirty="0"/>
          </a:p>
          <a:p>
            <a:pPr marL="347472" lvl="0" indent="-347472" algn="l" rtl="0">
              <a:lnSpc>
                <a:spcPct val="110000"/>
              </a:lnSpc>
              <a:spcBef>
                <a:spcPts val="440"/>
              </a:spcBef>
              <a:spcAft>
                <a:spcPts val="0"/>
              </a:spcAft>
              <a:buSzPts val="2080"/>
              <a:buFont typeface="Noto Sans Symbols"/>
              <a:buChar char="❖"/>
            </a:pPr>
            <a:r>
              <a:rPr lang="en-US" dirty="0"/>
              <a:t>Step 6: Implement </a:t>
            </a:r>
            <a:r>
              <a:rPr lang="en-US" dirty="0" err="1"/>
              <a:t>ArrayVarAccess.java</a:t>
            </a:r>
            <a:r>
              <a:rPr lang="en-US" dirty="0"/>
              <a:t> (~3 lines)</a:t>
            </a:r>
          </a:p>
          <a:p>
            <a:pPr marL="347472" lvl="0" indent="-347472" algn="l" rtl="0">
              <a:lnSpc>
                <a:spcPct val="110000"/>
              </a:lnSpc>
              <a:spcBef>
                <a:spcPts val="440"/>
              </a:spcBef>
              <a:spcAft>
                <a:spcPts val="0"/>
              </a:spcAft>
              <a:buSzPts val="2080"/>
              <a:buFont typeface="Noto Sans Symbols"/>
              <a:buChar char="❖"/>
            </a:pPr>
            <a:r>
              <a:rPr lang="en-US" dirty="0"/>
              <a:t>Step 7: Debug </a:t>
            </a:r>
            <a:r>
              <a:rPr lang="en-US" dirty="0" err="1"/>
              <a:t>If.java</a:t>
            </a:r>
            <a:r>
              <a:rPr lang="en-US" dirty="0"/>
              <a:t> (2 bugs)</a:t>
            </a:r>
          </a:p>
          <a:p>
            <a:pPr marL="347472" lvl="0" indent="-347472" algn="l" rtl="0">
              <a:lnSpc>
                <a:spcPct val="110000"/>
              </a:lnSpc>
              <a:spcBef>
                <a:spcPts val="440"/>
              </a:spcBef>
              <a:spcAft>
                <a:spcPts val="0"/>
              </a:spcAft>
              <a:buSzPts val="2080"/>
              <a:buFont typeface="Noto Sans Symbols"/>
              <a:buChar char="❖"/>
            </a:pPr>
            <a:r>
              <a:rPr lang="en-US" dirty="0"/>
              <a:t>Step 8: Implement </a:t>
            </a:r>
            <a:r>
              <a:rPr lang="en-US" dirty="0" err="1"/>
              <a:t>While.java</a:t>
            </a:r>
            <a:r>
              <a:rPr lang="en-US" dirty="0"/>
              <a:t> (~14 lines)</a:t>
            </a:r>
            <a:endParaRPr dirty="0"/>
          </a:p>
        </p:txBody>
      </p:sp>
    </p:spTree>
    <p:extLst>
      <p:ext uri="{BB962C8B-B14F-4D97-AF65-F5344CB8AC3E}">
        <p14:creationId xmlns:p14="http://schemas.microsoft.com/office/powerpoint/2010/main" val="2741189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5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8: Micro Jack Specification Notes</a:t>
            </a:r>
            <a:endParaRPr dirty="0"/>
          </a:p>
        </p:txBody>
      </p:sp>
      <p:sp>
        <p:nvSpPr>
          <p:cNvPr id="256" name="Google Shape;256;p5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Can’t write a negative integer literal</a:t>
            </a:r>
            <a:endParaRPr dirty="0"/>
          </a:p>
          <a:p>
            <a:pPr marL="640080" lvl="1" indent="-283464" algn="l" rtl="0">
              <a:lnSpc>
                <a:spcPct val="110000"/>
              </a:lnSpc>
              <a:spcBef>
                <a:spcPts val="24"/>
              </a:spcBef>
              <a:spcAft>
                <a:spcPts val="0"/>
              </a:spcAft>
              <a:buSzPts val="2420"/>
              <a:buChar char="▪"/>
            </a:pPr>
            <a:r>
              <a:rPr lang="en-US" dirty="0"/>
              <a:t>Instead, use subtraction from zero: 0 - 1</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All variable declarations must come before all regular statements</a:t>
            </a:r>
            <a:endParaRPr dirty="0"/>
          </a:p>
          <a:p>
            <a:pPr marL="640080" lvl="1" indent="-283464" algn="l" rtl="0">
              <a:lnSpc>
                <a:spcPct val="110000"/>
              </a:lnSpc>
              <a:spcBef>
                <a:spcPts val="24"/>
              </a:spcBef>
              <a:spcAft>
                <a:spcPts val="0"/>
              </a:spcAft>
              <a:buSzPts val="2420"/>
              <a:buChar char="▪"/>
            </a:pPr>
            <a:r>
              <a:rPr lang="en-US" dirty="0"/>
              <a:t>Why? Simplifies concept of a “defined” variable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No defined operator precedence</a:t>
            </a:r>
            <a:endParaRPr dirty="0"/>
          </a:p>
          <a:p>
            <a:pPr marL="640080" lvl="1" indent="-283464" algn="l" rtl="0">
              <a:lnSpc>
                <a:spcPct val="110000"/>
              </a:lnSpc>
              <a:spcBef>
                <a:spcPts val="24"/>
              </a:spcBef>
              <a:spcAft>
                <a:spcPts val="0"/>
              </a:spcAft>
              <a:buSzPts val="2420"/>
              <a:buChar char="▪"/>
            </a:pPr>
            <a:r>
              <a:rPr lang="en-US" dirty="0"/>
              <a:t>If order matters for an operation, use parentheses</a:t>
            </a:r>
            <a:endParaRPr dirty="0"/>
          </a:p>
        </p:txBody>
      </p:sp>
      <p:sp>
        <p:nvSpPr>
          <p:cNvPr id="257" name="Google Shape;257;p5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37</a:t>
            </a:fld>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5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lvl="0"/>
            <a:r>
              <a:rPr lang="en-US" dirty="0"/>
              <a:t>Project 8: Micro Jack Specification Notes</a:t>
            </a:r>
            <a:endParaRPr dirty="0"/>
          </a:p>
        </p:txBody>
      </p:sp>
      <p:sp>
        <p:nvSpPr>
          <p:cNvPr id="264" name="Google Shape;264;p5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Arrays are very simple</a:t>
            </a:r>
            <a:endParaRPr dirty="0"/>
          </a:p>
          <a:p>
            <a:pPr marL="640080" lvl="1" indent="-283464" algn="l" rtl="0">
              <a:lnSpc>
                <a:spcPct val="110000"/>
              </a:lnSpc>
              <a:spcBef>
                <a:spcPts val="24"/>
              </a:spcBef>
              <a:spcAft>
                <a:spcPts val="0"/>
              </a:spcAft>
              <a:buSzPts val="2420"/>
              <a:buChar char="▪"/>
            </a:pPr>
            <a:r>
              <a:rPr lang="en-US" dirty="0" err="1"/>
              <a:t>arr</a:t>
            </a:r>
            <a:r>
              <a:rPr lang="en-US" dirty="0"/>
              <a:t>[index] just calculating an address: take address of </a:t>
            </a:r>
            <a:r>
              <a:rPr lang="en-US" dirty="0" err="1"/>
              <a:t>arr</a:t>
            </a:r>
            <a:r>
              <a:rPr lang="en-US" dirty="0"/>
              <a:t> variable and add index to it as an offset</a:t>
            </a:r>
            <a:endParaRPr dirty="0"/>
          </a:p>
          <a:p>
            <a:pPr marL="640080" lvl="1" indent="-283464" algn="l" rtl="0">
              <a:lnSpc>
                <a:spcPct val="110000"/>
              </a:lnSpc>
              <a:spcBef>
                <a:spcPts val="24"/>
              </a:spcBef>
              <a:spcAft>
                <a:spcPts val="0"/>
              </a:spcAft>
              <a:buSzPts val="2420"/>
              <a:buChar char="▪"/>
            </a:pPr>
            <a:r>
              <a:rPr lang="en-US" dirty="0"/>
              <a:t>No array bounds checking -- just lets you run off the end</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Booleans are just 0 (false) and non-zero (true)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65" name="Google Shape;265;p5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38</a:t>
            </a:fld>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6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8: Debugging Tips</a:t>
            </a:r>
            <a:endParaRPr dirty="0"/>
          </a:p>
        </p:txBody>
      </p:sp>
      <p:sp>
        <p:nvSpPr>
          <p:cNvPr id="272" name="Google Shape;272;p6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Try walking through the general </a:t>
            </a:r>
            <a:r>
              <a:rPr lang="en-US" dirty="0" err="1"/>
              <a:t>printASM</a:t>
            </a:r>
            <a:r>
              <a:rPr lang="en-US" dirty="0"/>
              <a:t> code to understand why each line is there</a:t>
            </a:r>
            <a:endParaRPr dirty="0"/>
          </a:p>
          <a:p>
            <a:pPr marL="640080" lvl="1" indent="-283464" algn="l" rtl="0">
              <a:lnSpc>
                <a:spcPct val="110000"/>
              </a:lnSpc>
              <a:spcBef>
                <a:spcPts val="24"/>
              </a:spcBef>
              <a:spcAft>
                <a:spcPts val="0"/>
              </a:spcAft>
              <a:buSzPts val="2420"/>
              <a:buChar char="▪"/>
            </a:pPr>
            <a:r>
              <a:rPr lang="en-US" dirty="0"/>
              <a:t>Add comments to the assembly as you go! Much easier to understand resulting file</a:t>
            </a:r>
            <a:endParaRPr dirty="0"/>
          </a:p>
          <a:p>
            <a:pPr marL="347472" lvl="0" indent="-347472" algn="l" rtl="0">
              <a:lnSpc>
                <a:spcPct val="110000"/>
              </a:lnSpc>
              <a:spcBef>
                <a:spcPts val="440"/>
              </a:spcBef>
              <a:spcAft>
                <a:spcPts val="0"/>
              </a:spcAft>
              <a:buSzPts val="2080"/>
              <a:buFont typeface="Noto Sans Symbols"/>
              <a:buChar char="❖"/>
            </a:pPr>
            <a:r>
              <a:rPr lang="en-US" dirty="0"/>
              <a:t>Find the smallest example you can</a:t>
            </a:r>
            <a:endParaRPr dirty="0"/>
          </a:p>
          <a:p>
            <a:pPr marL="640080" lvl="1" indent="-283464" algn="l" rtl="0">
              <a:lnSpc>
                <a:spcPct val="110000"/>
              </a:lnSpc>
              <a:spcBef>
                <a:spcPts val="24"/>
              </a:spcBef>
              <a:spcAft>
                <a:spcPts val="0"/>
              </a:spcAft>
              <a:buSzPts val="2420"/>
              <a:buChar char="▪"/>
            </a:pPr>
            <a:r>
              <a:rPr lang="en-US" dirty="0"/>
              <a:t>Provided tests get progressively more complex, but you may want to write your own tiny test case to isolate</a:t>
            </a:r>
            <a:endParaRPr dirty="0"/>
          </a:p>
          <a:p>
            <a:pPr marL="640080" lvl="1" indent="-283464" algn="l" rtl="0">
              <a:lnSpc>
                <a:spcPct val="110000"/>
              </a:lnSpc>
              <a:spcBef>
                <a:spcPts val="24"/>
              </a:spcBef>
              <a:spcAft>
                <a:spcPts val="0"/>
              </a:spcAft>
              <a:buSzPts val="2420"/>
              <a:buChar char="▪"/>
            </a:pPr>
            <a:r>
              <a:rPr lang="en-US" dirty="0"/>
              <a:t>ASM gets long fast—we’ve added comments so you can isolate to the section you’re working on</a:t>
            </a:r>
            <a:endParaRPr dirty="0"/>
          </a:p>
          <a:p>
            <a:pPr marL="347472" lvl="0" indent="-347472" algn="l" rtl="0">
              <a:lnSpc>
                <a:spcPct val="110000"/>
              </a:lnSpc>
              <a:spcBef>
                <a:spcPts val="440"/>
              </a:spcBef>
              <a:spcAft>
                <a:spcPts val="0"/>
              </a:spcAft>
              <a:buSzPts val="2080"/>
              <a:buFont typeface="Noto Sans Symbols"/>
              <a:buChar char="❖"/>
            </a:pPr>
            <a:r>
              <a:rPr lang="en-US" dirty="0"/>
              <a:t>“Play Computer”: as you step through the code, write down the state you expect after each instruction, then advance and see if the </a:t>
            </a:r>
            <a:r>
              <a:rPr lang="en-US" dirty="0" err="1"/>
              <a:t>CPUEmulator</a:t>
            </a:r>
            <a:r>
              <a:rPr lang="en-US" dirty="0"/>
              <a:t> agrees</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73" name="Google Shape;273;p6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39</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Stress &amp; Wellness Discussion</a:t>
            </a:r>
            <a:endParaRPr dirty="0"/>
          </a:p>
        </p:txBody>
      </p:sp>
      <p:sp>
        <p:nvSpPr>
          <p:cNvPr id="56" name="Google Shape;56;p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How much time do you set aside to intentionally take action towards pursuing your wellness?</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How much have you reflected on what actions you do that do and don't contribute to your wellness?</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What might be an example of treating wellness as a state of mind vs. treating wellness as a state of action?</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7" name="Google Shape;57;p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6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Additional Project 8 Tips</a:t>
            </a:r>
            <a:endParaRPr dirty="0"/>
          </a:p>
        </p:txBody>
      </p:sp>
      <p:sp>
        <p:nvSpPr>
          <p:cNvPr id="299" name="Google Shape;299;p6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When debugging assembly, a good first step is to try understanding the code and adding comments to the assembly as you go</a:t>
            </a:r>
          </a:p>
          <a:p>
            <a:pPr marL="640080" lvl="1" indent="-283464"/>
            <a:r>
              <a:rPr lang="en-US" dirty="0"/>
              <a:t>Much easier to understand resulting file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A </a:t>
            </a:r>
            <a:r>
              <a:rPr lang="en-US" dirty="0" err="1"/>
              <a:t>printDebug</a:t>
            </a:r>
            <a:r>
              <a:rPr lang="en-US" dirty="0"/>
              <a:t> method has been implemented for you on all AST Nodes</a:t>
            </a:r>
          </a:p>
          <a:p>
            <a:pPr marL="640080" lvl="1" indent="-283464"/>
            <a:r>
              <a:rPr lang="en-US" dirty="0"/>
              <a:t>Use it to visualize exactly what the Parser is giving you, but also as a basis for </a:t>
            </a:r>
            <a:r>
              <a:rPr lang="en-US" dirty="0" err="1"/>
              <a:t>printASM</a:t>
            </a:r>
            <a:endParaRPr lang="en-US" dirty="0"/>
          </a:p>
          <a:p>
            <a:pPr marL="640080" lvl="1" indent="-283464"/>
            <a:r>
              <a:rPr lang="en-US" dirty="0"/>
              <a:t>Both need to do processing on the current node and strategically recurse on its children</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00" name="Google Shape;300;p6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40</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62"/>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Additional Project 8 Tips</a:t>
            </a:r>
            <a:endParaRPr dirty="0"/>
          </a:p>
        </p:txBody>
      </p:sp>
      <p:sp>
        <p:nvSpPr>
          <p:cNvPr id="306" name="Google Shape;306;p6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Pushing and popping from the stack can be intimidating, but formulaic</a:t>
            </a:r>
            <a:endParaRPr dirty="0"/>
          </a:p>
          <a:p>
            <a:pPr marL="640080" lvl="1" indent="-283464"/>
            <a:r>
              <a:rPr lang="en-US" dirty="0"/>
              <a:t>Understand it once, copy and paste afterward</a:t>
            </a:r>
          </a:p>
          <a:p>
            <a:pPr marL="640080" lvl="1" indent="-283464" algn="l" rtl="0">
              <a:lnSpc>
                <a:spcPct val="110000"/>
              </a:lnSpc>
              <a:spcBef>
                <a:spcPts val="24"/>
              </a:spcBef>
              <a:spcAft>
                <a:spcPts val="0"/>
              </a:spcAft>
              <a:buSzPts val="2420"/>
              <a:buChar char="▪"/>
            </a:pPr>
            <a:r>
              <a:rPr lang="en-US" dirty="0"/>
              <a:t>push() and pop() are already implemented for you</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We provide only a few Micro Jack test files</a:t>
            </a:r>
            <a:endParaRPr dirty="0"/>
          </a:p>
          <a:p>
            <a:pPr marL="640080" lvl="1" indent="-283464"/>
            <a:r>
              <a:rPr lang="en-US" dirty="0"/>
              <a:t>We encourage you to write more of your own (think back to the debugging lecture)</a:t>
            </a:r>
          </a:p>
          <a:p>
            <a:pPr marL="640080" lvl="1" indent="-283464" algn="l" rtl="0">
              <a:lnSpc>
                <a:spcPct val="110000"/>
              </a:lnSpc>
              <a:spcBef>
                <a:spcPts val="24"/>
              </a:spcBef>
              <a:spcAft>
                <a:spcPts val="0"/>
              </a:spcAft>
              <a:buSzPts val="2420"/>
              <a:buChar char="▪"/>
            </a:pPr>
            <a:r>
              <a:rPr lang="en-US" dirty="0"/>
              <a:t>Can use Sandbox.* to write more tests or create your own files</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07" name="Google Shape;307;p62"/>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41</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6">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6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8 Tools Demo</a:t>
            </a:r>
            <a:endParaRPr dirty="0"/>
          </a:p>
        </p:txBody>
      </p:sp>
      <p:sp>
        <p:nvSpPr>
          <p:cNvPr id="279" name="Google Shape;279;p6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42</a:t>
            </a:fld>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6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8 Tools Practice</a:t>
            </a:r>
            <a:endParaRPr dirty="0"/>
          </a:p>
        </p:txBody>
      </p:sp>
      <p:sp>
        <p:nvSpPr>
          <p:cNvPr id="285" name="Google Shape;285;p6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Practice using the Project 8 tools! Try doing the following:</a:t>
            </a:r>
            <a:endParaRPr dirty="0"/>
          </a:p>
          <a:p>
            <a:pPr marL="640080" lvl="1" indent="-283464" algn="l" rtl="0">
              <a:lnSpc>
                <a:spcPct val="110000"/>
              </a:lnSpc>
              <a:spcBef>
                <a:spcPts val="24"/>
              </a:spcBef>
              <a:spcAft>
                <a:spcPts val="0"/>
              </a:spcAft>
              <a:buSzPts val="2420"/>
              <a:buChar char="▪"/>
            </a:pPr>
            <a:r>
              <a:rPr lang="en-US" dirty="0"/>
              <a:t>Run git pull to grab the Project 8 starter code</a:t>
            </a:r>
            <a:endParaRPr dirty="0"/>
          </a:p>
          <a:p>
            <a:pPr marL="640080" lvl="1" indent="-283464" algn="l" rtl="0">
              <a:lnSpc>
                <a:spcPct val="110000"/>
              </a:lnSpc>
              <a:spcBef>
                <a:spcPts val="24"/>
              </a:spcBef>
              <a:spcAft>
                <a:spcPts val="0"/>
              </a:spcAft>
              <a:buSzPts val="2420"/>
              <a:buChar char="▪"/>
            </a:pPr>
            <a:r>
              <a:rPr lang="en-US" dirty="0"/>
              <a:t>Navigate to the </a:t>
            </a:r>
            <a:r>
              <a:rPr lang="en-US" dirty="0" err="1"/>
              <a:t>src</a:t>
            </a:r>
            <a:r>
              <a:rPr lang="en-US" dirty="0"/>
              <a:t>/ directory: </a:t>
            </a:r>
            <a:r>
              <a:rPr lang="en-US" b="1" dirty="0">
                <a:latin typeface="Courier New"/>
                <a:ea typeface="Courier New"/>
                <a:cs typeface="Courier New"/>
                <a:sym typeface="Courier New"/>
              </a:rPr>
              <a:t>cd </a:t>
            </a:r>
            <a:r>
              <a:rPr lang="en-US" b="1" dirty="0" err="1">
                <a:latin typeface="Courier New"/>
                <a:ea typeface="Courier New"/>
                <a:cs typeface="Courier New"/>
                <a:sym typeface="Courier New"/>
              </a:rPr>
              <a:t>src</a:t>
            </a:r>
            <a:r>
              <a:rPr lang="en-US" b="1" dirty="0">
                <a:latin typeface="Courier New"/>
                <a:ea typeface="Courier New"/>
                <a:cs typeface="Courier New"/>
                <a:sym typeface="Courier New"/>
              </a:rPr>
              <a:t>/</a:t>
            </a:r>
            <a:endParaRPr dirty="0"/>
          </a:p>
          <a:p>
            <a:pPr marL="640080" lvl="1" indent="-283464" algn="l" rtl="0">
              <a:lnSpc>
                <a:spcPct val="110000"/>
              </a:lnSpc>
              <a:spcBef>
                <a:spcPts val="24"/>
              </a:spcBef>
              <a:spcAft>
                <a:spcPts val="0"/>
              </a:spcAft>
              <a:buSzPts val="2420"/>
              <a:buChar char="▪"/>
            </a:pPr>
            <a:r>
              <a:rPr lang="en-US" dirty="0"/>
              <a:t>Compile the Java source code of the compiler by running:</a:t>
            </a:r>
            <a:br>
              <a:rPr lang="en-US" dirty="0"/>
            </a:br>
            <a:r>
              <a:rPr lang="en-US" b="1" dirty="0" err="1">
                <a:latin typeface="Courier New"/>
                <a:ea typeface="Courier New"/>
                <a:cs typeface="Courier New"/>
                <a:sym typeface="Courier New"/>
              </a:rPr>
              <a:t>javac</a:t>
            </a:r>
            <a:r>
              <a:rPr lang="en-US" b="1" dirty="0">
                <a:latin typeface="Courier New"/>
                <a:ea typeface="Courier New"/>
                <a:cs typeface="Courier New"/>
                <a:sym typeface="Courier New"/>
              </a:rPr>
              <a:t> $(find . -name "*.java")</a:t>
            </a:r>
            <a:endParaRPr dirty="0"/>
          </a:p>
          <a:p>
            <a:pPr marL="640080" lvl="1" indent="-283464" algn="l" rtl="0">
              <a:lnSpc>
                <a:spcPct val="110000"/>
              </a:lnSpc>
              <a:spcBef>
                <a:spcPts val="24"/>
              </a:spcBef>
              <a:spcAft>
                <a:spcPts val="0"/>
              </a:spcAft>
              <a:buSzPts val="2420"/>
              <a:buChar char="▪"/>
            </a:pPr>
            <a:r>
              <a:rPr lang="en-US" dirty="0"/>
              <a:t>Use your compiler to compile the Jack file for the </a:t>
            </a:r>
            <a:r>
              <a:rPr lang="en-US" dirty="0" err="1"/>
              <a:t>OnlyVars</a:t>
            </a:r>
            <a:r>
              <a:rPr lang="en-US" dirty="0"/>
              <a:t> program: </a:t>
            </a:r>
            <a:r>
              <a:rPr lang="en-US" b="1" dirty="0">
                <a:latin typeface="Courier New"/>
                <a:ea typeface="Courier New"/>
                <a:cs typeface="Courier New"/>
                <a:sym typeface="Courier New"/>
              </a:rPr>
              <a:t>java compiler/Compiler compile ../test/</a:t>
            </a:r>
            <a:r>
              <a:rPr lang="en-US" b="1" dirty="0" err="1">
                <a:latin typeface="Courier New"/>
                <a:ea typeface="Courier New"/>
                <a:cs typeface="Courier New"/>
                <a:sym typeface="Courier New"/>
              </a:rPr>
              <a:t>OnlyVars.jack</a:t>
            </a:r>
            <a:endParaRPr b="1" dirty="0">
              <a:latin typeface="Courier New"/>
              <a:ea typeface="Courier New"/>
              <a:cs typeface="Courier New"/>
              <a:sym typeface="Courier New"/>
            </a:endParaRPr>
          </a:p>
          <a:p>
            <a:pPr marL="640080" lvl="1" indent="-283464" algn="l" rtl="0">
              <a:lnSpc>
                <a:spcPct val="110000"/>
              </a:lnSpc>
              <a:spcBef>
                <a:spcPts val="24"/>
              </a:spcBef>
              <a:spcAft>
                <a:spcPts val="0"/>
              </a:spcAft>
              <a:buSzPts val="2420"/>
              <a:buChar char="▪"/>
            </a:pPr>
            <a:r>
              <a:rPr lang="en-US" dirty="0"/>
              <a:t>Load/run </a:t>
            </a:r>
            <a:r>
              <a:rPr lang="en-US" dirty="0" err="1"/>
              <a:t>OnlyVars.tst</a:t>
            </a:r>
            <a:r>
              <a:rPr lang="en-US" dirty="0"/>
              <a:t> in the </a:t>
            </a:r>
            <a:r>
              <a:rPr lang="en-US" dirty="0" err="1"/>
              <a:t>CPUEmulator</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The above steps were taken from the “How to Run Tests” portion of the specification</a:t>
            </a:r>
            <a:endParaRPr dirty="0"/>
          </a:p>
          <a:p>
            <a:pPr marL="640080" lvl="1" indent="-283464" algn="l" rtl="0">
              <a:lnSpc>
                <a:spcPct val="110000"/>
              </a:lnSpc>
              <a:spcBef>
                <a:spcPts val="24"/>
              </a:spcBef>
              <a:spcAft>
                <a:spcPts val="0"/>
              </a:spcAft>
              <a:buSzPts val="2420"/>
              <a:buChar char="▪"/>
            </a:pPr>
            <a:r>
              <a:rPr lang="en-US" dirty="0"/>
              <a:t>Can refer to this when needed as you work through the project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86" name="Google Shape;286;p6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43</a:t>
            </a:fld>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6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16 Wrap-up</a:t>
            </a:r>
            <a:endParaRPr dirty="0"/>
          </a:p>
        </p:txBody>
      </p:sp>
      <p:sp>
        <p:nvSpPr>
          <p:cNvPr id="292" name="Google Shape;292;p6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Home stretch on the horizon next week!</a:t>
            </a:r>
            <a:endParaRPr dirty="0"/>
          </a:p>
          <a:p>
            <a:pPr marL="640080" lvl="1" indent="-283464" algn="l" rtl="0">
              <a:lnSpc>
                <a:spcPct val="110000"/>
              </a:lnSpc>
              <a:spcBef>
                <a:spcPts val="24"/>
              </a:spcBef>
              <a:spcAft>
                <a:spcPts val="0"/>
              </a:spcAft>
              <a:buSzPts val="2420"/>
              <a:buChar char="▪"/>
            </a:pPr>
            <a:r>
              <a:rPr lang="en-US" dirty="0"/>
              <a:t>Metacognitive subjects: Stress &amp; Wellness (continued), Overcoming Procrastination</a:t>
            </a:r>
            <a:endParaRPr dirty="0"/>
          </a:p>
          <a:p>
            <a:pPr marL="640080" lvl="1" indent="-283464" algn="l" rtl="0">
              <a:lnSpc>
                <a:spcPct val="110000"/>
              </a:lnSpc>
              <a:spcBef>
                <a:spcPts val="24"/>
              </a:spcBef>
              <a:spcAft>
                <a:spcPts val="0"/>
              </a:spcAft>
              <a:buSzPts val="2420"/>
              <a:buChar char="▪"/>
            </a:pPr>
            <a:r>
              <a:rPr lang="en-US" dirty="0"/>
              <a:t>Technical subjects: Operating Systems and Networking</a:t>
            </a:r>
            <a:endParaRPr dirty="0"/>
          </a:p>
          <a:p>
            <a:pPr marL="640080" lvl="1" indent="-283464" algn="l" rtl="0">
              <a:lnSpc>
                <a:spcPct val="110000"/>
              </a:lnSpc>
              <a:spcBef>
                <a:spcPts val="24"/>
              </a:spcBef>
              <a:spcAft>
                <a:spcPts val="0"/>
              </a:spcAft>
              <a:buSzPts val="2420"/>
              <a:buChar char="▪"/>
            </a:pPr>
            <a:r>
              <a:rPr lang="en-US" dirty="0"/>
              <a:t>Final Project Overview</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Project Reminders</a:t>
            </a:r>
            <a:endParaRPr dirty="0"/>
          </a:p>
          <a:p>
            <a:pPr marL="640080" lvl="1" indent="-283464" algn="l" rtl="0">
              <a:lnSpc>
                <a:spcPct val="110000"/>
              </a:lnSpc>
              <a:spcBef>
                <a:spcPts val="24"/>
              </a:spcBef>
              <a:spcAft>
                <a:spcPts val="0"/>
              </a:spcAft>
              <a:buSzPts val="2420"/>
              <a:buChar char="▪"/>
            </a:pPr>
            <a:r>
              <a:rPr lang="en-US" b="1" dirty="0">
                <a:solidFill>
                  <a:srgbClr val="FF0000"/>
                </a:solidFill>
              </a:rPr>
              <a:t>Project 7, Part I (Midterm Corrections) due tonight (5/18) at 11:59pm PDT (No late days)</a:t>
            </a:r>
            <a:endParaRPr b="1" dirty="0">
              <a:solidFill>
                <a:srgbClr val="FF0000"/>
              </a:solidFill>
            </a:endParaRPr>
          </a:p>
          <a:p>
            <a:pPr marL="640080" lvl="1" indent="-283464" algn="l" rtl="0">
              <a:lnSpc>
                <a:spcPct val="110000"/>
              </a:lnSpc>
              <a:spcBef>
                <a:spcPts val="24"/>
              </a:spcBef>
              <a:spcAft>
                <a:spcPts val="0"/>
              </a:spcAft>
              <a:buSzPts val="2420"/>
              <a:buChar char="▪"/>
            </a:pPr>
            <a:r>
              <a:rPr lang="en-US" dirty="0"/>
              <a:t>Project 7, Part II (Professor Meeting Report) due next Thursday (5/26) at 11:59pm PDT</a:t>
            </a:r>
            <a:endParaRPr dirty="0"/>
          </a:p>
          <a:p>
            <a:pPr marL="640080" lvl="1" indent="-283464" algn="l" rtl="0">
              <a:lnSpc>
                <a:spcPct val="110000"/>
              </a:lnSpc>
              <a:spcBef>
                <a:spcPts val="24"/>
              </a:spcBef>
              <a:spcAft>
                <a:spcPts val="0"/>
              </a:spcAft>
              <a:buSzPts val="2420"/>
              <a:buChar char="▪"/>
            </a:pPr>
            <a:r>
              <a:rPr lang="en-US" dirty="0"/>
              <a:t>Project 8 released, due Tuesday (5/31) at 11:59pm PDT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93" name="Google Shape;293;p6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Stress &amp; Wellness Discussion</a:t>
            </a:r>
            <a:endParaRPr dirty="0"/>
          </a:p>
        </p:txBody>
      </p:sp>
      <p:sp>
        <p:nvSpPr>
          <p:cNvPr id="63" name="Google Shape;63;p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Reflecting on your life, identify some of the common stressors that come up for you both externally (e.g., traffic) and internally (e.g., self-criticism)</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How do you typically respond to stressors (physically, emotionally, and cognitively)?</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In what areas of your life can you focus on addressing your stress response and your stressors?</a:t>
            </a:r>
          </a:p>
        </p:txBody>
      </p:sp>
      <p:sp>
        <p:nvSpPr>
          <p:cNvPr id="64" name="Google Shape;64;p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5</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239" name="Google Shape;239;p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Stress &amp; Wellness Discussion</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Becoming Intentional about Wellness</a:t>
            </a:r>
            <a:endParaRPr dirty="0">
              <a:solidFill>
                <a:schemeClr val="tx1"/>
              </a:solidFill>
            </a:endParaRPr>
          </a:p>
          <a:p>
            <a:pPr marL="347472" lvl="0" indent="-215392" algn="l" rtl="0">
              <a:lnSpc>
                <a:spcPct val="110000"/>
              </a:lnSpc>
              <a:spcBef>
                <a:spcPts val="440"/>
              </a:spcBef>
              <a:spcAft>
                <a:spcPts val="0"/>
              </a:spcAft>
              <a:buSzPts val="2080"/>
              <a:buFont typeface="Noto Sans Symbols"/>
              <a:buNone/>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Overview of Inclusive Design</a:t>
            </a:r>
            <a:endParaRPr b="1" dirty="0">
              <a:solidFill>
                <a:srgbClr val="4B2A85"/>
              </a:solidFill>
            </a:endParaRPr>
          </a:p>
          <a:p>
            <a:pPr marL="640080" lvl="1" indent="-283464" algn="l" rtl="0">
              <a:lnSpc>
                <a:spcPct val="110000"/>
              </a:lnSpc>
              <a:spcBef>
                <a:spcPts val="24"/>
              </a:spcBef>
              <a:spcAft>
                <a:spcPts val="0"/>
              </a:spcAft>
              <a:buSzPts val="2420"/>
              <a:buChar char="▪"/>
            </a:pPr>
            <a:r>
              <a:rPr lang="en-US" b="1" dirty="0">
                <a:solidFill>
                  <a:srgbClr val="4B2A85"/>
                </a:solidFill>
              </a:rPr>
              <a:t>Design Bias, Universal Design, Affordance Types</a:t>
            </a:r>
            <a:endParaRPr b="1" dirty="0">
              <a:solidFill>
                <a:srgbClr val="4B2A85"/>
              </a:solidFill>
            </a:endParaRPr>
          </a:p>
          <a:p>
            <a:pPr marL="356616" lvl="1" indent="0" algn="l" rtl="0">
              <a:lnSpc>
                <a:spcPct val="110000"/>
              </a:lnSpc>
              <a:spcBef>
                <a:spcPts val="24"/>
              </a:spcBef>
              <a:spcAft>
                <a:spcPts val="0"/>
              </a:spcAft>
              <a:buSzPts val="2420"/>
              <a:buNone/>
            </a:pPr>
            <a:endParaRPr lang="en-US" dirty="0">
              <a:solidFill>
                <a:schemeClr val="tx1"/>
              </a:solidFill>
            </a:endParaRPr>
          </a:p>
          <a:p>
            <a:pPr marL="347472" lvl="0" indent="-347472"/>
            <a:r>
              <a:rPr lang="en-US" dirty="0">
                <a:solidFill>
                  <a:schemeClr val="tx1"/>
                </a:solidFill>
              </a:rPr>
              <a:t>Design Decisions in Computing</a:t>
            </a:r>
          </a:p>
          <a:p>
            <a:pPr marL="640080" lvl="1" indent="-283464"/>
            <a:r>
              <a:rPr lang="en-US" dirty="0">
                <a:solidFill>
                  <a:schemeClr val="tx1"/>
                </a:solidFill>
              </a:rPr>
              <a:t>Accessibility, Technological Bias</a:t>
            </a:r>
          </a:p>
          <a:p>
            <a:pPr marL="640080" lvl="1" indent="-283464"/>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Project 8 Overview</a:t>
            </a:r>
          </a:p>
          <a:p>
            <a:pPr marL="640080" lvl="1" indent="-283464"/>
            <a:r>
              <a:rPr lang="en-US" dirty="0">
                <a:solidFill>
                  <a:schemeClr val="tx1"/>
                </a:solidFill>
              </a:rPr>
              <a:t>Number Literal Example, Micro Jack Specification Notes, Tips</a:t>
            </a:r>
          </a:p>
          <a:p>
            <a:pPr marL="347472" lvl="0" indent="-347472" algn="l" rtl="0">
              <a:lnSpc>
                <a:spcPct val="110000"/>
              </a:lnSpc>
              <a:spcBef>
                <a:spcPts val="440"/>
              </a:spcBef>
              <a:spcAft>
                <a:spcPts val="0"/>
              </a:spcAft>
              <a:buSzPts val="2080"/>
              <a:buFont typeface="Noto Sans Symbols"/>
              <a:buChar char="❖"/>
            </a:pPr>
            <a:endParaRPr dirty="0">
              <a:solidFill>
                <a:schemeClr val="tx1"/>
              </a:solidFill>
            </a:endParaRPr>
          </a:p>
        </p:txBody>
      </p:sp>
      <p:sp>
        <p:nvSpPr>
          <p:cNvPr id="240" name="Google Shape;240;p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6</a:t>
            </a:fld>
            <a:endParaRPr/>
          </a:p>
        </p:txBody>
      </p:sp>
    </p:spTree>
    <p:extLst>
      <p:ext uri="{BB962C8B-B14F-4D97-AF65-F5344CB8AC3E}">
        <p14:creationId xmlns:p14="http://schemas.microsoft.com/office/powerpoint/2010/main" val="915398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What is Design?</a:t>
            </a:r>
            <a:endParaRPr/>
          </a:p>
        </p:txBody>
      </p:sp>
      <p:sp>
        <p:nvSpPr>
          <p:cNvPr id="246" name="Google Shape;246;p7"/>
          <p:cNvSpPr txBox="1">
            <a:spLocks noGrp="1"/>
          </p:cNvSpPr>
          <p:nvPr>
            <p:ph type="body" idx="1"/>
          </p:nvPr>
        </p:nvSpPr>
        <p:spPr>
          <a:xfrm>
            <a:off x="396875" y="1362075"/>
            <a:ext cx="851095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The way something works, including how someone uses it</a:t>
            </a:r>
            <a:endParaRPr dirty="0"/>
          </a:p>
          <a:p>
            <a:pPr marL="640080" lvl="1" indent="-283464" algn="l" rtl="0">
              <a:lnSpc>
                <a:spcPct val="110000"/>
              </a:lnSpc>
              <a:spcBef>
                <a:spcPts val="24"/>
              </a:spcBef>
              <a:spcAft>
                <a:spcPts val="0"/>
              </a:spcAft>
              <a:buSzPts val="2420"/>
              <a:buChar char="▪"/>
            </a:pPr>
            <a:r>
              <a:rPr lang="en-US" dirty="0"/>
              <a:t>Almost always includes some element of interaction</a:t>
            </a:r>
            <a:endParaRPr dirty="0"/>
          </a:p>
          <a:p>
            <a:pPr marL="640080" lvl="1" indent="-129794" algn="l" rtl="0">
              <a:lnSpc>
                <a:spcPct val="110000"/>
              </a:lnSpc>
              <a:spcBef>
                <a:spcPts val="24"/>
              </a:spcBef>
              <a:spcAft>
                <a:spcPts val="0"/>
              </a:spcAft>
              <a:buSzPts val="2420"/>
              <a:buNone/>
            </a:pPr>
            <a:endParaRPr sz="1600" dirty="0"/>
          </a:p>
          <a:p>
            <a:pPr marL="347472" lvl="0" indent="-347472" algn="l" rtl="0">
              <a:lnSpc>
                <a:spcPct val="110000"/>
              </a:lnSpc>
              <a:spcBef>
                <a:spcPts val="440"/>
              </a:spcBef>
              <a:spcAft>
                <a:spcPts val="0"/>
              </a:spcAft>
              <a:buSzPts val="2080"/>
              <a:buFont typeface="Noto Sans Symbols"/>
              <a:buChar char="❖"/>
            </a:pPr>
            <a:r>
              <a:rPr lang="en-US" dirty="0"/>
              <a:t>Design can have different definitions, goals, and interpretations in different contexts</a:t>
            </a:r>
            <a:endParaRPr dirty="0"/>
          </a:p>
          <a:p>
            <a:pPr marL="640080" lvl="1" indent="-283464" algn="l" rtl="0">
              <a:lnSpc>
                <a:spcPct val="110000"/>
              </a:lnSpc>
              <a:spcBef>
                <a:spcPts val="24"/>
              </a:spcBef>
              <a:spcAft>
                <a:spcPts val="0"/>
              </a:spcAft>
              <a:buSzPts val="2420"/>
              <a:buChar char="▪"/>
            </a:pPr>
            <a:r>
              <a:rPr lang="en-US" dirty="0"/>
              <a:t>It’s also not always about the end-user of a product</a:t>
            </a:r>
            <a:endParaRPr dirty="0"/>
          </a:p>
          <a:p>
            <a:pPr marL="640080" lvl="1" indent="-283464" algn="l" rtl="0">
              <a:lnSpc>
                <a:spcPct val="110000"/>
              </a:lnSpc>
              <a:spcBef>
                <a:spcPts val="24"/>
              </a:spcBef>
              <a:spcAft>
                <a:spcPts val="0"/>
              </a:spcAft>
              <a:buSzPts val="2420"/>
              <a:buChar char="▪"/>
            </a:pPr>
            <a:r>
              <a:rPr lang="en-US" dirty="0"/>
              <a:t>For example, you might design a codebase easier to maintain</a:t>
            </a:r>
            <a:endParaRPr dirty="0"/>
          </a:p>
          <a:p>
            <a:pPr marL="640080" lvl="1" indent="-129794" algn="l" rtl="0">
              <a:lnSpc>
                <a:spcPct val="110000"/>
              </a:lnSpc>
              <a:spcBef>
                <a:spcPts val="24"/>
              </a:spcBef>
              <a:spcAft>
                <a:spcPts val="0"/>
              </a:spcAft>
              <a:buSzPts val="2420"/>
              <a:buNone/>
            </a:pPr>
            <a:endParaRPr sz="1600" dirty="0"/>
          </a:p>
          <a:p>
            <a:pPr marL="347472" lvl="0" indent="-347472" algn="l" rtl="0">
              <a:lnSpc>
                <a:spcPct val="110000"/>
              </a:lnSpc>
              <a:spcBef>
                <a:spcPts val="440"/>
              </a:spcBef>
              <a:spcAft>
                <a:spcPts val="0"/>
              </a:spcAft>
              <a:buSzPts val="2080"/>
              <a:buFont typeface="Noto Sans Symbols"/>
              <a:buChar char="❖"/>
            </a:pPr>
            <a:r>
              <a:rPr lang="en-US" dirty="0"/>
              <a:t>Everything we create has design, but there is a range to how intentional the design of something is</a:t>
            </a:r>
            <a:endParaRPr dirty="0"/>
          </a:p>
          <a:p>
            <a:pPr marL="640080" lvl="1" indent="-283464" algn="l" rtl="0">
              <a:lnSpc>
                <a:spcPct val="110000"/>
              </a:lnSpc>
              <a:spcBef>
                <a:spcPts val="24"/>
              </a:spcBef>
              <a:spcAft>
                <a:spcPts val="0"/>
              </a:spcAft>
              <a:buSzPts val="2420"/>
              <a:buChar char="▪"/>
            </a:pPr>
            <a:r>
              <a:rPr lang="en-US" dirty="0"/>
              <a:t>Could be completely forgotten about</a:t>
            </a:r>
            <a:endParaRPr dirty="0"/>
          </a:p>
          <a:p>
            <a:pPr marL="640080" lvl="1" indent="-283464" algn="l" rtl="0">
              <a:lnSpc>
                <a:spcPct val="110000"/>
              </a:lnSpc>
              <a:spcBef>
                <a:spcPts val="24"/>
              </a:spcBef>
              <a:spcAft>
                <a:spcPts val="0"/>
              </a:spcAft>
              <a:buSzPts val="2420"/>
              <a:buChar char="▪"/>
            </a:pPr>
            <a:r>
              <a:rPr lang="en-US" dirty="0"/>
              <a:t>Could be focused on throughout the creation of something</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47" name="Google Shape;247;p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7</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6">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6">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6">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6">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6">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Why Talk About Design?</a:t>
            </a:r>
            <a:endParaRPr/>
          </a:p>
        </p:txBody>
      </p:sp>
      <p:sp>
        <p:nvSpPr>
          <p:cNvPr id="253" name="Google Shape;253;p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Design dictates the interactions between us and everything around us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Those interactions have a range of consequences</a:t>
            </a:r>
            <a:endParaRPr dirty="0"/>
          </a:p>
          <a:p>
            <a:pPr marL="640080" lvl="1" indent="-283464" algn="l" rtl="0">
              <a:lnSpc>
                <a:spcPct val="110000"/>
              </a:lnSpc>
              <a:spcBef>
                <a:spcPts val="24"/>
              </a:spcBef>
              <a:spcAft>
                <a:spcPts val="0"/>
              </a:spcAft>
              <a:buSzPts val="2420"/>
              <a:buChar char="▪"/>
            </a:pPr>
            <a:r>
              <a:rPr lang="en-US" dirty="0">
                <a:solidFill>
                  <a:srgbClr val="00B050"/>
                </a:solidFill>
              </a:rPr>
              <a:t>Positive</a:t>
            </a:r>
            <a:r>
              <a:rPr lang="en-US" dirty="0"/>
              <a:t>: when you go to a website and you are easily able to find all the information you need</a:t>
            </a:r>
            <a:endParaRPr dirty="0"/>
          </a:p>
          <a:p>
            <a:pPr marL="640080" lvl="1" indent="-283464" algn="l" rtl="0">
              <a:lnSpc>
                <a:spcPct val="110000"/>
              </a:lnSpc>
              <a:spcBef>
                <a:spcPts val="24"/>
              </a:spcBef>
              <a:spcAft>
                <a:spcPts val="0"/>
              </a:spcAft>
              <a:buSzPts val="2420"/>
              <a:buChar char="▪"/>
            </a:pPr>
            <a:r>
              <a:rPr lang="en-US" dirty="0">
                <a:solidFill>
                  <a:srgbClr val="FF9300"/>
                </a:solidFill>
              </a:rPr>
              <a:t>Unideal but harmless</a:t>
            </a:r>
            <a:r>
              <a:rPr lang="en-US" dirty="0"/>
              <a:t>: if a person can’t easily drink from a certain cup</a:t>
            </a:r>
            <a:endParaRPr dirty="0"/>
          </a:p>
          <a:p>
            <a:pPr marL="640080" lvl="1" indent="-283464" algn="l" rtl="0">
              <a:lnSpc>
                <a:spcPct val="110000"/>
              </a:lnSpc>
              <a:spcBef>
                <a:spcPts val="24"/>
              </a:spcBef>
              <a:spcAft>
                <a:spcPts val="0"/>
              </a:spcAft>
              <a:buSzPts val="2420"/>
              <a:buChar char="▪"/>
            </a:pPr>
            <a:r>
              <a:rPr lang="en-US" dirty="0">
                <a:solidFill>
                  <a:srgbClr val="FF0000"/>
                </a:solidFill>
              </a:rPr>
              <a:t>Harmful</a:t>
            </a:r>
            <a:r>
              <a:rPr lang="en-US" dirty="0"/>
              <a:t>: if a person can’t easily use emergency equipment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54" name="Google Shape;254;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8</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Why Talk About Design?</a:t>
            </a:r>
            <a:endParaRPr/>
          </a:p>
        </p:txBody>
      </p:sp>
      <p:sp>
        <p:nvSpPr>
          <p:cNvPr id="260" name="Google Shape;260;p9"/>
          <p:cNvSpPr txBox="1">
            <a:spLocks noGrp="1"/>
          </p:cNvSpPr>
          <p:nvPr>
            <p:ph type="body" idx="1"/>
          </p:nvPr>
        </p:nvSpPr>
        <p:spPr>
          <a:xfrm>
            <a:off x="396875" y="1362075"/>
            <a:ext cx="8592600" cy="49722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Seemingly harmless interactions can have real impact on people, especially if repeated</a:t>
            </a:r>
            <a:endParaRPr dirty="0"/>
          </a:p>
          <a:p>
            <a:pPr marL="640080" lvl="1" indent="-283464" algn="l" rtl="0">
              <a:lnSpc>
                <a:spcPct val="110000"/>
              </a:lnSpc>
              <a:spcBef>
                <a:spcPts val="24"/>
              </a:spcBef>
              <a:spcAft>
                <a:spcPts val="0"/>
              </a:spcAft>
              <a:buSzPts val="2420"/>
              <a:buChar char="▪"/>
            </a:pPr>
            <a:r>
              <a:rPr lang="en-US" dirty="0"/>
              <a:t>E.g., unable to use any door will make you feel unwelcome</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How can we design to create more positive reactions for more people while mitigating negative interactions?</a:t>
            </a:r>
            <a:endParaRPr dirty="0"/>
          </a:p>
          <a:p>
            <a:pPr marL="640080" lvl="1" indent="-283464" algn="l" rtl="0">
              <a:lnSpc>
                <a:spcPct val="110000"/>
              </a:lnSpc>
              <a:spcBef>
                <a:spcPts val="24"/>
              </a:spcBef>
              <a:spcAft>
                <a:spcPts val="0"/>
              </a:spcAft>
              <a:buSzPts val="2420"/>
              <a:buChar char="▪"/>
            </a:pPr>
            <a:r>
              <a:rPr lang="en-US" dirty="0"/>
              <a:t>Tough question in a world with so many diverse people</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What accountability should there be for more harmful interactions caused by the design of something?</a:t>
            </a:r>
            <a:endParaRPr dirty="0"/>
          </a:p>
          <a:p>
            <a:pPr marL="640080" lvl="1" indent="-283464" algn="l" rtl="0">
              <a:lnSpc>
                <a:spcPct val="110000"/>
              </a:lnSpc>
              <a:spcBef>
                <a:spcPts val="24"/>
              </a:spcBef>
              <a:spcAft>
                <a:spcPts val="0"/>
              </a:spcAft>
              <a:buSzPts val="2420"/>
              <a:buChar char="▪"/>
            </a:pPr>
            <a:r>
              <a:rPr lang="en-US" dirty="0"/>
              <a:t>A nontrivial question with a muddy web of answers</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61" name="Google Shape;261;p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9</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0">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60">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3599</Words>
  <Application>Microsoft Macintosh PowerPoint</Application>
  <PresentationFormat>On-screen Show (4:3)</PresentationFormat>
  <Paragraphs>595</Paragraphs>
  <Slides>44</Slides>
  <Notes>44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Noto Sans Symbols</vt:lpstr>
      <vt:lpstr>Arial</vt:lpstr>
      <vt:lpstr>Arial Narrow</vt:lpstr>
      <vt:lpstr>Calibri</vt:lpstr>
      <vt:lpstr>Consolas</vt:lpstr>
      <vt:lpstr>Courier New</vt:lpstr>
      <vt:lpstr>Times New Roman</vt:lpstr>
      <vt:lpstr>UWTheme-333-Sp18</vt:lpstr>
      <vt:lpstr>PowerPoint Presentation</vt:lpstr>
      <vt:lpstr>Lecture Outline</vt:lpstr>
      <vt:lpstr>Stress &amp; Wellness Podcast</vt:lpstr>
      <vt:lpstr>Stress &amp; Wellness Discussion</vt:lpstr>
      <vt:lpstr>Stress &amp; Wellness Discussion</vt:lpstr>
      <vt:lpstr>Lecture Outline</vt:lpstr>
      <vt:lpstr>What is Design?</vt:lpstr>
      <vt:lpstr>Why Talk About Design?</vt:lpstr>
      <vt:lpstr>Why Talk About Design?</vt:lpstr>
      <vt:lpstr>An Aside: Bias</vt:lpstr>
      <vt:lpstr>Designer’s Bias</vt:lpstr>
      <vt:lpstr>Bias and Design</vt:lpstr>
      <vt:lpstr>Universal Design</vt:lpstr>
      <vt:lpstr>Inclusive Design</vt:lpstr>
      <vt:lpstr>Affordance Theory</vt:lpstr>
      <vt:lpstr>Affordance Types</vt:lpstr>
      <vt:lpstr>Discussion of Design Principles in Practice</vt:lpstr>
      <vt:lpstr>Lecture Outline</vt:lpstr>
      <vt:lpstr>Design in Computing</vt:lpstr>
      <vt:lpstr>Design in Computing: Accessibility</vt:lpstr>
      <vt:lpstr>Design in Computing: Technological Bias</vt:lpstr>
      <vt:lpstr>Moving Towards Inclusive Design</vt:lpstr>
      <vt:lpstr>Moving Towards Inclusive Design</vt:lpstr>
      <vt:lpstr>Five-minute Break!</vt:lpstr>
      <vt:lpstr>Lecture Outline</vt:lpstr>
      <vt:lpstr>Project 8 Overview</vt:lpstr>
      <vt:lpstr>Project 8: Micro Jack</vt:lpstr>
      <vt:lpstr>Project 8: The AST Nodes</vt:lpstr>
      <vt:lpstr>Project 8: Generating Code</vt:lpstr>
      <vt:lpstr>Example: Number Literal (Step 1)</vt:lpstr>
      <vt:lpstr>Example: Number Literal (Step 1)</vt:lpstr>
      <vt:lpstr>Example: Number Literal (Step 1)</vt:lpstr>
      <vt:lpstr>Example: Number Literal (Step 1)</vt:lpstr>
      <vt:lpstr>Example: Plus (Step 2)</vt:lpstr>
      <vt:lpstr>Example: Plus (Step 2)</vt:lpstr>
      <vt:lpstr>Project 8 Buggy Compiler Overview</vt:lpstr>
      <vt:lpstr>Project 8: Micro Jack Specification Notes</vt:lpstr>
      <vt:lpstr>Project 8: Micro Jack Specification Notes</vt:lpstr>
      <vt:lpstr>Project 8: Debugging Tips</vt:lpstr>
      <vt:lpstr>Additional Project 8 Tips</vt:lpstr>
      <vt:lpstr>Additional Project 8 Tips</vt:lpstr>
      <vt:lpstr>Project 8 Tools Demo</vt:lpstr>
      <vt:lpstr>Project 8 Tools Practice</vt:lpstr>
      <vt:lpstr>Lecture 16 Wrap-up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Stress &amp; Wellness, Project 7 Overview </dc:title>
  <dc:creator>Aaron Johnston</dc:creator>
  <cp:lastModifiedBy>Eric Fan</cp:lastModifiedBy>
  <cp:revision>73</cp:revision>
  <dcterms:created xsi:type="dcterms:W3CDTF">2018-03-28T08:00:24Z</dcterms:created>
  <dcterms:modified xsi:type="dcterms:W3CDTF">2022-05-19T21:19:33Z</dcterms:modified>
</cp:coreProperties>
</file>